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9"/>
  </p:notesMasterIdLst>
  <p:sldIdLst>
    <p:sldId id="256" r:id="rId2"/>
    <p:sldId id="321" r:id="rId3"/>
    <p:sldId id="292" r:id="rId4"/>
    <p:sldId id="297" r:id="rId5"/>
    <p:sldId id="298" r:id="rId6"/>
    <p:sldId id="296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312" r:id="rId20"/>
    <p:sldId id="313" r:id="rId21"/>
    <p:sldId id="314" r:id="rId22"/>
    <p:sldId id="316" r:id="rId23"/>
    <p:sldId id="317" r:id="rId24"/>
    <p:sldId id="318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28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96"/>
    <p:restoredTop sz="95934"/>
  </p:normalViewPr>
  <p:slideViewPr>
    <p:cSldViewPr snapToGrid="0">
      <p:cViewPr varScale="1">
        <p:scale>
          <a:sx n="87" d="100"/>
          <a:sy n="87" d="100"/>
        </p:scale>
        <p:origin x="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42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B9078-1FF0-4699-88E2-59AF8E51EDEA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9B9A3-A92B-4178-9791-65D4ECBE93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838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9B9A3-A92B-4178-9791-65D4ECBE934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89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10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240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6217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12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12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13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387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7445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5155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16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912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17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242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18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896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19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499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9B9A3-A92B-4178-9791-65D4ECBE934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9234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20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8934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0219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22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2270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23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194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702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1607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26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6159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27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072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28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3154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29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945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7815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30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9027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2079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32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47828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33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8842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873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9386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36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199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2256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629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6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5198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7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6364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8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73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9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5502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767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812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4729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049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687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8919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571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8965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534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215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576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070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385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162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20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969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437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033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="" xmlns:a16="http://schemas.microsoft.com/office/drawing/2014/main" id="{CAB974F7-9645-4190-98F7-468DC284A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Dr. </a:t>
            </a:r>
            <a:r>
              <a:rPr lang="tr-TR" dirty="0" err="1" smtClean="0"/>
              <a:t>Öğr</a:t>
            </a:r>
            <a:r>
              <a:rPr lang="tr-TR" dirty="0" smtClean="0"/>
              <a:t>. Üyesi Furkan </a:t>
            </a:r>
            <a:r>
              <a:rPr lang="tr-TR" dirty="0"/>
              <a:t>ÇAKMAK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AA795226-8C7D-4575-AD50-B52374E50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21" y="1903191"/>
            <a:ext cx="2864958" cy="3051617"/>
          </a:xfrm>
          <a:prstGeom prst="rect">
            <a:avLst/>
          </a:prstGeom>
        </p:spPr>
      </p:pic>
      <p:sp>
        <p:nvSpPr>
          <p:cNvPr id="8" name="Unvan 1">
            <a:extLst>
              <a:ext uri="{FF2B5EF4-FFF2-40B4-BE49-F238E27FC236}">
                <a16:creationId xmlns="" xmlns:a16="http://schemas.microsoft.com/office/drawing/2014/main" id="{1FA19C6F-2922-4005-B83C-997B6D5FB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942" y="2588216"/>
            <a:ext cx="8979464" cy="1658319"/>
          </a:xfrm>
        </p:spPr>
        <p:txBody>
          <a:bodyPr/>
          <a:lstStyle/>
          <a:p>
            <a:r>
              <a:rPr lang="tr-TR" sz="3200" dirty="0"/>
              <a:t>Data </a:t>
            </a:r>
            <a:r>
              <a:rPr lang="tr-TR" sz="3200" dirty="0" smtClean="0"/>
              <a:t>Communication and Computer Network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BLM3051</a:t>
            </a:r>
          </a:p>
        </p:txBody>
      </p:sp>
    </p:spTree>
    <p:extLst>
      <p:ext uri="{BB962C8B-B14F-4D97-AF65-F5344CB8AC3E}">
        <p14:creationId xmlns:p14="http://schemas.microsoft.com/office/powerpoint/2010/main" val="40342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Carrying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b="1" dirty="0" err="1"/>
              <a:t>Nyquist</a:t>
            </a:r>
            <a:r>
              <a:rPr lang="tr-TR" b="1" dirty="0"/>
              <a:t> </a:t>
            </a:r>
            <a:r>
              <a:rPr lang="tr-TR" b="1" dirty="0" err="1"/>
              <a:t>Theorem</a:t>
            </a:r>
            <a:endParaRPr lang="tr-TR" b="1" dirty="0"/>
          </a:p>
          <a:p>
            <a:pPr lvl="1" algn="just"/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amount</a:t>
            </a:r>
            <a:r>
              <a:rPr lang="tr-TR" dirty="0"/>
              <a:t> of data </a:t>
            </a:r>
            <a:r>
              <a:rPr lang="tr-TR" dirty="0" err="1"/>
              <a:t>that</a:t>
            </a:r>
            <a:r>
              <a:rPr lang="tr-TR" dirty="0"/>
              <a:t> can be sent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time</a:t>
            </a:r>
          </a:p>
          <a:p>
            <a:pPr lvl="1" algn="just"/>
            <a:r>
              <a:rPr lang="tr-TR" dirty="0"/>
              <a:t>H: </a:t>
            </a:r>
            <a:r>
              <a:rPr lang="tr-TR" dirty="0" err="1"/>
              <a:t>Band</a:t>
            </a:r>
            <a:r>
              <a:rPr lang="tr-TR" dirty="0"/>
              <a:t> </a:t>
            </a:r>
            <a:r>
              <a:rPr lang="tr-TR" dirty="0" err="1"/>
              <a:t>width</a:t>
            </a:r>
            <a:endParaRPr lang="tr-TR" dirty="0"/>
          </a:p>
          <a:p>
            <a:pPr lvl="1" algn="just"/>
            <a:r>
              <a:rPr lang="tr-TR" dirty="0"/>
              <a:t>V: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discrete</a:t>
            </a:r>
            <a:r>
              <a:rPr lang="tr-TR" dirty="0"/>
              <a:t> </a:t>
            </a:r>
            <a:r>
              <a:rPr lang="tr-TR" dirty="0" err="1"/>
              <a:t>voltages</a:t>
            </a:r>
            <a:endParaRPr lang="tr-TR" dirty="0"/>
          </a:p>
          <a:p>
            <a:pPr lvl="1" algn="just"/>
            <a:r>
              <a:rPr lang="tr-TR" dirty="0"/>
              <a:t>Not </a:t>
            </a:r>
            <a:r>
              <a:rPr lang="tr-TR" dirty="0" err="1"/>
              <a:t>consider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noise</a:t>
            </a:r>
            <a:endParaRPr lang="tr-TR" dirty="0"/>
          </a:p>
          <a:p>
            <a:pPr lvl="1" algn="just"/>
            <a:endParaRPr lang="tr-TR" dirty="0"/>
          </a:p>
          <a:p>
            <a:pPr algn="just"/>
            <a:r>
              <a:rPr lang="tr-TR" dirty="0" err="1"/>
              <a:t>Noise</a:t>
            </a:r>
            <a:r>
              <a:rPr lang="tr-TR" dirty="0"/>
              <a:t> (</a:t>
            </a:r>
            <a:r>
              <a:rPr lang="tr-TR" dirty="0" err="1"/>
              <a:t>dB</a:t>
            </a:r>
            <a:r>
              <a:rPr lang="x-none" dirty="0"/>
              <a:t>)</a:t>
            </a:r>
          </a:p>
          <a:p>
            <a:pPr lvl="1" algn="just"/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strength</a:t>
            </a:r>
            <a:r>
              <a:rPr lang="tr-TR" dirty="0"/>
              <a:t> (sent): S</a:t>
            </a:r>
          </a:p>
          <a:p>
            <a:pPr lvl="1" algn="just"/>
            <a:r>
              <a:rPr lang="tr-TR" dirty="0" err="1"/>
              <a:t>Strength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noise</a:t>
            </a:r>
            <a:r>
              <a:rPr lang="tr-TR" dirty="0"/>
              <a:t>: 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2BF0F624-733A-5748-BCE9-6710B25D6262}"/>
                  </a:ext>
                </a:extLst>
              </p:cNvPr>
              <p:cNvSpPr/>
              <p:nvPr/>
            </p:nvSpPr>
            <p:spPr>
              <a:xfrm>
                <a:off x="7373729" y="2422611"/>
                <a:ext cx="4818271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𝑑𝑎𝑡</m:t>
                      </m:r>
                      <m:sSub>
                        <m:sSubPr>
                          <m:ctrlP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𝑣𝑒𝑙</m:t>
                          </m:r>
                        </m:sub>
                      </m:sSub>
                      <m:r>
                        <a:rPr lang="tr-TR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tr-T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tr-T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tr-T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tr-T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tr-T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f>
                        <m:fPr>
                          <m:type m:val="lin"/>
                          <m:ctrlP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tr-T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𝑒𝑐</m:t>
                      </m:r>
                    </m:oMath>
                  </m:oMathPara>
                </a14:m>
                <a:endParaRPr lang="tr-T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F0F624-733A-5748-BCE9-6710B25D6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729" y="2422611"/>
                <a:ext cx="4818271" cy="461665"/>
              </a:xfrm>
              <a:prstGeom prst="rect">
                <a:avLst/>
              </a:prstGeom>
              <a:blipFill>
                <a:blip r:embed="rId3"/>
                <a:stretch>
                  <a:fillRect t="-121053" b="-18684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574695EE-388A-4F47-BEF0-F15162E588C2}"/>
                  </a:ext>
                </a:extLst>
              </p:cNvPr>
              <p:cNvSpPr/>
              <p:nvPr/>
            </p:nvSpPr>
            <p:spPr>
              <a:xfrm>
                <a:off x="7373729" y="4468287"/>
                <a:ext cx="3675429" cy="89896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𝑆𝑁𝑅</m:t>
                      </m:r>
                      <m:r>
                        <a:rPr lang="tr-TR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tr-T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tr-T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lang="tr-T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tr-T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tr-T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tr-T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tr-T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74695EE-388A-4F47-BEF0-F15162E58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729" y="4468287"/>
                <a:ext cx="3675429" cy="898964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3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16441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Carrying</a:t>
            </a:r>
            <a:r>
              <a:rPr lang="tr-TR" dirty="0"/>
              <a:t> </a:t>
            </a:r>
            <a:r>
              <a:rPr lang="tr-TR" dirty="0" err="1"/>
              <a:t>Capacity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b="1" dirty="0" err="1"/>
              <a:t>Shannon-Hartley</a:t>
            </a:r>
            <a:endParaRPr lang="tr-TR" b="1" dirty="0"/>
          </a:p>
          <a:p>
            <a:pPr lvl="1" algn="just"/>
            <a:r>
              <a:rPr lang="tr-TR" b="1" dirty="0"/>
              <a:t>Data </a:t>
            </a:r>
            <a:r>
              <a:rPr lang="tr-TR" b="1" dirty="0" err="1"/>
              <a:t>velocity</a:t>
            </a:r>
            <a:r>
              <a:rPr lang="tr-TR" b="1" dirty="0"/>
              <a:t> </a:t>
            </a:r>
            <a:r>
              <a:rPr lang="tr-TR" b="1" dirty="0" err="1"/>
              <a:t>with</a:t>
            </a:r>
            <a:r>
              <a:rPr lang="tr-TR" b="1" dirty="0"/>
              <a:t> </a:t>
            </a:r>
            <a:r>
              <a:rPr lang="tr-TR" b="1" dirty="0" err="1"/>
              <a:t>noise</a:t>
            </a:r>
            <a:endParaRPr lang="tr-TR" dirty="0"/>
          </a:p>
          <a:p>
            <a:pPr lvl="1" algn="just"/>
            <a:endParaRPr lang="tr-TR" b="1" dirty="0"/>
          </a:p>
          <a:p>
            <a:pPr algn="just"/>
            <a:r>
              <a:rPr lang="tr-TR" b="1" dirty="0"/>
              <a:t>First,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highest</a:t>
            </a:r>
            <a:r>
              <a:rPr lang="tr-TR" b="1" dirty="0"/>
              <a:t> data rate </a:t>
            </a:r>
            <a:r>
              <a:rPr lang="tr-TR" b="1" dirty="0" err="1"/>
              <a:t>to</a:t>
            </a:r>
            <a:r>
              <a:rPr lang="tr-TR" b="1" dirty="0"/>
              <a:t> be </a:t>
            </a:r>
            <a:r>
              <a:rPr lang="tr-TR" b="1" dirty="0" err="1"/>
              <a:t>achieved</a:t>
            </a:r>
            <a:r>
              <a:rPr lang="tr-TR" b="1" dirty="0"/>
              <a:t> is </a:t>
            </a:r>
            <a:r>
              <a:rPr lang="tr-TR" b="1" dirty="0" err="1"/>
              <a:t>found</a:t>
            </a:r>
            <a:r>
              <a:rPr lang="tr-TR" b="1" dirty="0"/>
              <a:t> </a:t>
            </a:r>
            <a:r>
              <a:rPr lang="tr-TR" b="1" dirty="0" err="1"/>
              <a:t>according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Shannon-Hartley</a:t>
            </a:r>
            <a:r>
              <a:rPr lang="tr-TR" b="1" dirty="0"/>
              <a:t> </a:t>
            </a:r>
            <a:r>
              <a:rPr lang="tr-TR" b="1" dirty="0" err="1"/>
              <a:t>formula</a:t>
            </a:r>
            <a:r>
              <a:rPr lang="tr-TR" b="1" dirty="0"/>
              <a:t>.</a:t>
            </a:r>
          </a:p>
          <a:p>
            <a:pPr algn="just"/>
            <a:r>
              <a:rPr lang="tr-TR" b="1" dirty="0" err="1"/>
              <a:t>Then</a:t>
            </a:r>
            <a:r>
              <a:rPr lang="tr-TR" b="1" dirty="0"/>
              <a:t>, </a:t>
            </a:r>
            <a:r>
              <a:rPr lang="tr-TR" b="1" dirty="0" err="1"/>
              <a:t>according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Nyquist</a:t>
            </a:r>
            <a:r>
              <a:rPr lang="tr-TR" b="1" dirty="0"/>
              <a:t> </a:t>
            </a:r>
            <a:r>
              <a:rPr lang="tr-TR" b="1" dirty="0" err="1"/>
              <a:t>formula</a:t>
            </a:r>
            <a:r>
              <a:rPr lang="tr-TR" b="1" dirty="0"/>
              <a:t>, how </a:t>
            </a:r>
            <a:r>
              <a:rPr lang="tr-TR" b="1" dirty="0" err="1"/>
              <a:t>many</a:t>
            </a:r>
            <a:r>
              <a:rPr lang="tr-TR" b="1" dirty="0"/>
              <a:t> </a:t>
            </a:r>
            <a:r>
              <a:rPr lang="tr-TR" b="1" dirty="0" err="1"/>
              <a:t>discrete</a:t>
            </a:r>
            <a:r>
              <a:rPr lang="tr-TR" b="1" dirty="0"/>
              <a:t> </a:t>
            </a:r>
            <a:r>
              <a:rPr lang="tr-TR" b="1" dirty="0" err="1"/>
              <a:t>voltage</a:t>
            </a:r>
            <a:r>
              <a:rPr lang="tr-TR" b="1" dirty="0"/>
              <a:t> </a:t>
            </a:r>
            <a:r>
              <a:rPr lang="tr-TR" b="1" dirty="0" err="1"/>
              <a:t>levels</a:t>
            </a:r>
            <a:r>
              <a:rPr lang="tr-TR" b="1" dirty="0"/>
              <a:t> can be </a:t>
            </a:r>
            <a:r>
              <a:rPr lang="tr-TR" b="1" dirty="0" err="1"/>
              <a:t>used</a:t>
            </a:r>
            <a:r>
              <a:rPr lang="tr-TR" b="1" dirty="0"/>
              <a:t> in </a:t>
            </a:r>
            <a:r>
              <a:rPr lang="tr-TR" b="1" dirty="0" err="1"/>
              <a:t>this</a:t>
            </a:r>
            <a:r>
              <a:rPr lang="tr-TR" b="1" dirty="0"/>
              <a:t> </a:t>
            </a:r>
            <a:r>
              <a:rPr lang="tr-TR" b="1" dirty="0" err="1"/>
              <a:t>bandwidth</a:t>
            </a:r>
            <a:r>
              <a:rPr lang="tr-TR" b="1" dirty="0"/>
              <a:t> is </a:t>
            </a:r>
            <a:r>
              <a:rPr lang="tr-TR" b="1" dirty="0" err="1"/>
              <a:t>determined</a:t>
            </a:r>
            <a:r>
              <a:rPr lang="tr-TR" b="1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2BF0F624-733A-5748-BCE9-6710B25D6262}"/>
                  </a:ext>
                </a:extLst>
              </p:cNvPr>
              <p:cNvSpPr/>
              <p:nvPr/>
            </p:nvSpPr>
            <p:spPr>
              <a:xfrm>
                <a:off x="7154649" y="2333983"/>
                <a:ext cx="4818271" cy="783804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𝑑𝑎𝑡</m:t>
                      </m:r>
                      <m:sSub>
                        <m:sSubPr>
                          <m:ctrlP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𝑣𝑒𝑙</m:t>
                          </m:r>
                        </m:sub>
                      </m:sSub>
                      <m:r>
                        <a:rPr lang="tr-TR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tr-T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tr-T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tr-T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f>
                        <m:fPr>
                          <m:ctrlPr>
                            <a:rPr lang="tr-T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tr-T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tr-T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 </m:t>
                      </m:r>
                      <m:r>
                        <a:rPr lang="tr-T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f>
                        <m:fPr>
                          <m:type m:val="lin"/>
                          <m:ctrlP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tr-T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tr-T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𝑒𝑐</m:t>
                      </m:r>
                    </m:oMath>
                  </m:oMathPara>
                </a14:m>
                <a:endParaRPr lang="tr-T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F0F624-733A-5748-BCE9-6710B25D6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649" y="2333983"/>
                <a:ext cx="4818271" cy="783804"/>
              </a:xfrm>
              <a:prstGeom prst="rect">
                <a:avLst/>
              </a:prstGeom>
              <a:blipFill>
                <a:blip r:embed="rId4"/>
                <a:stretch>
                  <a:fillRect t="-49206" b="-968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42571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 err="1"/>
              <a:t>Example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6A57FCB-0981-E54B-8E7F-F0668A609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0" y="2476500"/>
            <a:ext cx="3187700" cy="190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b="1" dirty="0"/>
              <a:t>Since it is </a:t>
            </a:r>
            <a:r>
              <a:rPr lang="tr-TR" b="1" dirty="0" err="1"/>
              <a:t>known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SNR </a:t>
            </a:r>
            <a:r>
              <a:rPr lang="tr-TR" b="1" dirty="0" err="1"/>
              <a:t>value</a:t>
            </a:r>
            <a:r>
              <a:rPr lang="tr-TR" b="1" dirty="0"/>
              <a:t> on a </a:t>
            </a:r>
            <a:r>
              <a:rPr lang="tr-TR" b="1" dirty="0" err="1"/>
              <a:t>transmission</a:t>
            </a:r>
            <a:r>
              <a:rPr lang="tr-TR" b="1" dirty="0"/>
              <a:t> </a:t>
            </a:r>
            <a:r>
              <a:rPr lang="tr-TR" b="1" dirty="0" err="1"/>
              <a:t>channel</a:t>
            </a:r>
            <a:r>
              <a:rPr lang="tr-TR" b="1" dirty="0"/>
              <a:t> </a:t>
            </a:r>
            <a:r>
              <a:rPr lang="tr-TR" b="1" dirty="0" err="1"/>
              <a:t>between</a:t>
            </a:r>
            <a:r>
              <a:rPr lang="tr-TR" b="1" dirty="0"/>
              <a:t> 3KHz-4KHz is 24dB, </a:t>
            </a:r>
            <a:r>
              <a:rPr lang="tr-TR" b="1" dirty="0" err="1"/>
              <a:t>what</a:t>
            </a:r>
            <a:r>
              <a:rPr lang="tr-TR" b="1" dirty="0"/>
              <a:t> is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maximum</a:t>
            </a:r>
            <a:r>
              <a:rPr lang="tr-TR" b="1" dirty="0"/>
              <a:t> rate </a:t>
            </a:r>
            <a:r>
              <a:rPr lang="tr-TR" b="1" dirty="0" err="1"/>
              <a:t>that</a:t>
            </a:r>
            <a:r>
              <a:rPr lang="tr-TR" b="1" dirty="0"/>
              <a:t> can be </a:t>
            </a:r>
            <a:r>
              <a:rPr lang="tr-TR" b="1" dirty="0" err="1"/>
              <a:t>obtained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number</a:t>
            </a:r>
            <a:r>
              <a:rPr lang="tr-TR" b="1" dirty="0"/>
              <a:t> of </a:t>
            </a:r>
            <a:r>
              <a:rPr lang="tr-TR" b="1" dirty="0" err="1"/>
              <a:t>discrete</a:t>
            </a:r>
            <a:r>
              <a:rPr lang="tr-TR" b="1" dirty="0"/>
              <a:t> </a:t>
            </a:r>
            <a:r>
              <a:rPr lang="tr-TR" b="1" dirty="0" err="1"/>
              <a:t>levels</a:t>
            </a:r>
            <a:r>
              <a:rPr lang="tr-TR" b="1" dirty="0"/>
              <a:t> </a:t>
            </a:r>
            <a:r>
              <a:rPr lang="tr-TR" b="1" dirty="0" err="1"/>
              <a:t>that</a:t>
            </a:r>
            <a:r>
              <a:rPr lang="tr-TR" b="1" dirty="0"/>
              <a:t> can be </a:t>
            </a:r>
            <a:r>
              <a:rPr lang="tr-TR" b="1" dirty="0" err="1"/>
              <a:t>used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transmission</a:t>
            </a:r>
            <a:r>
              <a:rPr lang="tr-TR" b="1" dirty="0"/>
              <a:t>?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8821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0169 -0.3224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613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227 L 0 -0.090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 err="1"/>
              <a:t>Coding</a:t>
            </a:r>
            <a:r>
              <a:rPr lang="tr-TR" dirty="0"/>
              <a:t> of </a:t>
            </a:r>
            <a:r>
              <a:rPr lang="tr-TR" dirty="0" err="1"/>
              <a:t>Signals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b="1" dirty="0" err="1"/>
              <a:t>Digital</a:t>
            </a:r>
            <a:r>
              <a:rPr lang="tr-TR" b="1" dirty="0"/>
              <a:t> – </a:t>
            </a:r>
            <a:r>
              <a:rPr lang="tr-TR" b="1" dirty="0" err="1"/>
              <a:t>Digital</a:t>
            </a:r>
            <a:endParaRPr lang="tr-TR" b="1" dirty="0"/>
          </a:p>
          <a:p>
            <a:pPr lvl="1" algn="just"/>
            <a:r>
              <a:rPr lang="tr-TR" b="1" dirty="0" err="1"/>
              <a:t>Computer</a:t>
            </a:r>
            <a:r>
              <a:rPr lang="tr-TR" b="1" dirty="0"/>
              <a:t> – Printer</a:t>
            </a:r>
          </a:p>
          <a:p>
            <a:pPr algn="just"/>
            <a:r>
              <a:rPr lang="tr-TR" b="1" dirty="0"/>
              <a:t>Analog – </a:t>
            </a:r>
            <a:r>
              <a:rPr lang="tr-TR" b="1" dirty="0" err="1"/>
              <a:t>Digital</a:t>
            </a:r>
            <a:endParaRPr lang="tr-TR" b="1" dirty="0"/>
          </a:p>
          <a:p>
            <a:pPr lvl="1" algn="just"/>
            <a:r>
              <a:rPr lang="tr-TR" b="1" dirty="0" err="1"/>
              <a:t>Microphone</a:t>
            </a:r>
            <a:r>
              <a:rPr lang="tr-TR" b="1" dirty="0"/>
              <a:t> – </a:t>
            </a:r>
            <a:r>
              <a:rPr lang="tr-TR" b="1" dirty="0" err="1"/>
              <a:t>Computer</a:t>
            </a:r>
            <a:endParaRPr lang="tr-TR" b="1" dirty="0"/>
          </a:p>
          <a:p>
            <a:pPr algn="just"/>
            <a:r>
              <a:rPr lang="tr-TR" b="1" dirty="0" err="1"/>
              <a:t>Digital</a:t>
            </a:r>
            <a:r>
              <a:rPr lang="tr-TR" b="1" dirty="0"/>
              <a:t> – Analog</a:t>
            </a:r>
          </a:p>
          <a:p>
            <a:pPr lvl="1" algn="just"/>
            <a:r>
              <a:rPr lang="tr-TR" b="1" dirty="0" err="1"/>
              <a:t>Computer</a:t>
            </a:r>
            <a:r>
              <a:rPr lang="tr-TR" b="1" dirty="0"/>
              <a:t> – </a:t>
            </a:r>
            <a:r>
              <a:rPr lang="tr-TR" b="1" dirty="0" err="1"/>
              <a:t>Communication</a:t>
            </a:r>
            <a:r>
              <a:rPr lang="tr-TR" b="1" dirty="0"/>
              <a:t> </a:t>
            </a:r>
            <a:r>
              <a:rPr lang="tr-TR" b="1" dirty="0" err="1"/>
              <a:t>Lines</a:t>
            </a:r>
            <a:endParaRPr lang="tr-TR" b="1" dirty="0"/>
          </a:p>
          <a:p>
            <a:pPr algn="just"/>
            <a:r>
              <a:rPr lang="tr-TR" b="1" dirty="0"/>
              <a:t>Analog – Analog</a:t>
            </a:r>
          </a:p>
          <a:p>
            <a:pPr lvl="1" algn="just"/>
            <a:r>
              <a:rPr lang="tr-TR" b="1" dirty="0" err="1"/>
              <a:t>Radio</a:t>
            </a:r>
            <a:r>
              <a:rPr lang="tr-TR" b="1" dirty="0"/>
              <a:t> – </a:t>
            </a:r>
            <a:r>
              <a:rPr lang="tr-TR" b="1" dirty="0" err="1"/>
              <a:t>Radio</a:t>
            </a:r>
            <a:r>
              <a:rPr lang="tr-TR" b="1" dirty="0"/>
              <a:t> </a:t>
            </a:r>
            <a:r>
              <a:rPr lang="tr-TR" b="1" dirty="0" err="1"/>
              <a:t>Signal</a:t>
            </a:r>
            <a:r>
              <a:rPr lang="tr-TR" b="1" dirty="0"/>
              <a:t> </a:t>
            </a:r>
            <a:r>
              <a:rPr lang="tr-TR" b="1" dirty="0" err="1"/>
              <a:t>Lines</a:t>
            </a:r>
            <a:endParaRPr lang="tr-TR" b="1" dirty="0"/>
          </a:p>
          <a:p>
            <a:pPr algn="just"/>
            <a:endParaRPr lang="tr-TR" b="1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87929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 err="1"/>
              <a:t>Digital</a:t>
            </a:r>
            <a:r>
              <a:rPr lang="tr-TR" dirty="0"/>
              <a:t> – </a:t>
            </a:r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Coding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603097F4-E1D7-454E-A68B-60987E058F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43" y="2336873"/>
            <a:ext cx="2786490" cy="2491492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94824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240000" y="2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/>
              <a:t>Digital2Digital – </a:t>
            </a:r>
            <a:r>
              <a:rPr lang="tr-TR" dirty="0" err="1"/>
              <a:t>Unipolar</a:t>
            </a:r>
            <a:r>
              <a:rPr lang="tr-TR" dirty="0"/>
              <a:t> </a:t>
            </a:r>
            <a:r>
              <a:rPr lang="tr-TR" dirty="0" err="1"/>
              <a:t>Coding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702EDEF-D703-B240-8F31-6344345F5A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28" y="2059874"/>
            <a:ext cx="4954119" cy="2500334"/>
          </a:xfrm>
          <a:prstGeom prst="rect">
            <a:avLst/>
          </a:prstGeom>
        </p:spPr>
      </p:pic>
      <p:sp>
        <p:nvSpPr>
          <p:cNvPr id="13" name="İçerik Yer Tutucusu 2">
            <a:extLst>
              <a:ext uri="{FF2B5EF4-FFF2-40B4-BE49-F238E27FC236}">
                <a16:creationId xmlns="" xmlns:a16="http://schemas.microsoft.com/office/drawing/2014/main" id="{4529D572-FEB4-EB41-AB70-798270B79E0D}"/>
              </a:ext>
            </a:extLst>
          </p:cNvPr>
          <p:cNvSpPr txBox="1">
            <a:spLocks/>
          </p:cNvSpPr>
          <p:nvPr/>
        </p:nvSpPr>
        <p:spPr>
          <a:xfrm>
            <a:off x="4591842" y="4722585"/>
            <a:ext cx="3008316" cy="1864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b="1" dirty="0"/>
              <a:t>2 main </a:t>
            </a:r>
            <a:r>
              <a:rPr lang="tr-TR" b="1" dirty="0" err="1"/>
              <a:t>problems</a:t>
            </a:r>
            <a:r>
              <a:rPr lang="tr-TR" b="1" dirty="0"/>
              <a:t>;</a:t>
            </a:r>
          </a:p>
          <a:p>
            <a:pPr lvl="1" algn="just"/>
            <a:r>
              <a:rPr lang="tr-TR" b="1" dirty="0"/>
              <a:t>DC Component</a:t>
            </a:r>
          </a:p>
          <a:p>
            <a:pPr lvl="1" algn="just"/>
            <a:r>
              <a:rPr lang="tr-TR" b="1" dirty="0" err="1"/>
              <a:t>Synchronization</a:t>
            </a:r>
            <a:endParaRPr lang="tr-TR" b="1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4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75411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/>
              <a:t>Digital2Digital – Polar </a:t>
            </a:r>
            <a:r>
              <a:rPr lang="tr-TR" dirty="0" err="1"/>
              <a:t>Coding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3" name="İçerik Yer Tutucusu 2">
            <a:extLst>
              <a:ext uri="{FF2B5EF4-FFF2-40B4-BE49-F238E27FC236}">
                <a16:creationId xmlns="" xmlns:a16="http://schemas.microsoft.com/office/drawing/2014/main" id="{4529D572-FEB4-EB41-AB70-798270B79E0D}"/>
              </a:ext>
            </a:extLst>
          </p:cNvPr>
          <p:cNvSpPr txBox="1">
            <a:spLocks/>
          </p:cNvSpPr>
          <p:nvPr/>
        </p:nvSpPr>
        <p:spPr>
          <a:xfrm>
            <a:off x="686531" y="2358072"/>
            <a:ext cx="5352127" cy="3746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b="1" dirty="0"/>
              <a:t>3 main </a:t>
            </a:r>
            <a:r>
              <a:rPr lang="tr-TR" b="1" dirty="0" err="1"/>
              <a:t>types</a:t>
            </a:r>
            <a:endParaRPr lang="tr-TR" b="1" dirty="0"/>
          </a:p>
          <a:p>
            <a:pPr lvl="1" algn="just"/>
            <a:r>
              <a:rPr lang="tr-TR" dirty="0" err="1"/>
              <a:t>Non</a:t>
            </a:r>
            <a:r>
              <a:rPr lang="tr-TR" dirty="0"/>
              <a:t> Return </a:t>
            </a:r>
            <a:r>
              <a:rPr lang="tr-TR" dirty="0" err="1"/>
              <a:t>to</a:t>
            </a:r>
            <a:r>
              <a:rPr lang="tr-TR" dirty="0"/>
              <a:t> Zero (NRZ)</a:t>
            </a:r>
          </a:p>
          <a:p>
            <a:pPr lvl="2" algn="just"/>
            <a:r>
              <a:rPr lang="tr-TR" dirty="0" err="1"/>
              <a:t>Non</a:t>
            </a:r>
            <a:r>
              <a:rPr lang="tr-TR" dirty="0"/>
              <a:t> Return </a:t>
            </a:r>
            <a:r>
              <a:rPr lang="tr-TR" dirty="0" err="1"/>
              <a:t>to</a:t>
            </a:r>
            <a:r>
              <a:rPr lang="tr-TR" dirty="0"/>
              <a:t> Zero-Level (NRZ-L)</a:t>
            </a:r>
            <a:endParaRPr lang="tr-TR" b="1" dirty="0"/>
          </a:p>
          <a:p>
            <a:pPr lvl="2" algn="just"/>
            <a:r>
              <a:rPr lang="tr-TR" dirty="0" err="1"/>
              <a:t>Non</a:t>
            </a:r>
            <a:r>
              <a:rPr lang="tr-TR" dirty="0"/>
              <a:t> Return </a:t>
            </a:r>
            <a:r>
              <a:rPr lang="tr-TR" dirty="0" err="1"/>
              <a:t>to</a:t>
            </a:r>
            <a:r>
              <a:rPr lang="tr-TR" dirty="0"/>
              <a:t> Zero-</a:t>
            </a:r>
            <a:r>
              <a:rPr lang="tr-TR" dirty="0" err="1"/>
              <a:t>Inverted</a:t>
            </a:r>
            <a:r>
              <a:rPr lang="tr-TR" dirty="0"/>
              <a:t> (NRZ-I)</a:t>
            </a:r>
          </a:p>
          <a:p>
            <a:pPr lvl="1" algn="just"/>
            <a:r>
              <a:rPr lang="tr-TR" dirty="0"/>
              <a:t>Return </a:t>
            </a:r>
            <a:r>
              <a:rPr lang="tr-TR" dirty="0" err="1"/>
              <a:t>to</a:t>
            </a:r>
            <a:r>
              <a:rPr lang="tr-TR" dirty="0"/>
              <a:t> Zero (RZ)</a:t>
            </a:r>
          </a:p>
          <a:p>
            <a:pPr lvl="1" algn="just"/>
            <a:r>
              <a:rPr lang="tr-TR" dirty="0" err="1"/>
              <a:t>Biphase</a:t>
            </a:r>
            <a:endParaRPr lang="tr-TR" dirty="0"/>
          </a:p>
          <a:p>
            <a:pPr lvl="2" algn="just"/>
            <a:r>
              <a:rPr lang="tr-TR" b="1" dirty="0"/>
              <a:t>Best Digital2Digital </a:t>
            </a:r>
            <a:r>
              <a:rPr lang="tr-TR" b="1" dirty="0" err="1"/>
              <a:t>Technique</a:t>
            </a:r>
            <a:r>
              <a:rPr lang="tr-TR" b="1" dirty="0"/>
              <a:t> </a:t>
            </a:r>
          </a:p>
          <a:p>
            <a:pPr lvl="2" algn="just"/>
            <a:r>
              <a:rPr lang="tr-TR" b="1" dirty="0"/>
              <a:t>Manchester</a:t>
            </a:r>
          </a:p>
          <a:p>
            <a:pPr lvl="2" algn="just"/>
            <a:r>
              <a:rPr lang="tr-TR" b="1" dirty="0" err="1"/>
              <a:t>Differential</a:t>
            </a:r>
            <a:r>
              <a:rPr lang="tr-TR" b="1" dirty="0"/>
              <a:t> Manchester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9321D4D-4DD8-904D-B31B-702C5F339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84" y="2781766"/>
            <a:ext cx="5533136" cy="2737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F4440D5-EF9E-014E-BBB8-FEDE56380E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84" y="2783158"/>
            <a:ext cx="5544875" cy="27360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B2F2D3BF-76F2-7940-9D12-1714527C2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5" y="2485682"/>
            <a:ext cx="12192000" cy="27898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66A6CDDF-9F4F-F74F-869A-8476406346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84" y="2781766"/>
            <a:ext cx="5544875" cy="27139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13BFCC44-B596-6D47-AE87-956F5E1B37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245" y="2758236"/>
            <a:ext cx="5601200" cy="27609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7B7479E-A7AF-B84F-831E-E7D588DCB3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90" y="2758229"/>
            <a:ext cx="5573665" cy="2760969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9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6620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etin kutusu 2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  <p:sp>
        <p:nvSpPr>
          <p:cNvPr id="32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0233"/>
            <a:ext cx="10164463" cy="1080938"/>
          </a:xfrm>
        </p:spPr>
        <p:txBody>
          <a:bodyPr/>
          <a:lstStyle/>
          <a:p>
            <a:r>
              <a:rPr lang="tr-TR" dirty="0"/>
              <a:t>Digital2Digital – </a:t>
            </a:r>
            <a:r>
              <a:rPr lang="tr-TR" dirty="0" err="1"/>
              <a:t>Bipolar</a:t>
            </a:r>
            <a:r>
              <a:rPr lang="tr-TR" dirty="0"/>
              <a:t> </a:t>
            </a:r>
            <a:r>
              <a:rPr lang="tr-TR" dirty="0" err="1"/>
              <a:t>Coding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286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9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3878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9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3" name="İçerik Yer Tutucusu 2">
            <a:extLst>
              <a:ext uri="{FF2B5EF4-FFF2-40B4-BE49-F238E27FC236}">
                <a16:creationId xmlns="" xmlns:a16="http://schemas.microsoft.com/office/drawing/2014/main" id="{4529D572-FEB4-EB41-AB70-798270B79E0D}"/>
              </a:ext>
            </a:extLst>
          </p:cNvPr>
          <p:cNvSpPr txBox="1">
            <a:spLocks/>
          </p:cNvSpPr>
          <p:nvPr/>
        </p:nvSpPr>
        <p:spPr>
          <a:xfrm>
            <a:off x="686532" y="2355077"/>
            <a:ext cx="5714268" cy="1864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İçerik Yer Tutucusu 2">
                <a:extLst>
                  <a:ext uri="{FF2B5EF4-FFF2-40B4-BE49-F238E27FC236}">
                    <a16:creationId xmlns="" xmlns:a16="http://schemas.microsoft.com/office/drawing/2014/main" id="{18CB920F-B2AD-EB4D-A926-5CC6F0E99A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6531" y="2355077"/>
                <a:ext cx="5352127" cy="3746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tr-TR" b="1" dirty="0"/>
                  <a:t>3 </a:t>
                </a:r>
                <a:r>
                  <a:rPr lang="tr-TR" b="1" dirty="0" err="1"/>
                  <a:t>voltage</a:t>
                </a:r>
                <a:r>
                  <a:rPr lang="tr-TR" b="1" dirty="0"/>
                  <a:t> </a:t>
                </a:r>
                <a:r>
                  <a:rPr lang="tr-TR" b="1" dirty="0" err="1"/>
                  <a:t>levels</a:t>
                </a:r>
                <a:endParaRPr lang="tr-TR" b="1" dirty="0"/>
              </a:p>
              <a:p>
                <a:pPr lvl="1" algn="just"/>
                <a:r>
                  <a:rPr lang="tr-TR" dirty="0"/>
                  <a:t>(+, - </a:t>
                </a:r>
                <a:r>
                  <a:rPr lang="tr-TR" dirty="0" err="1"/>
                  <a:t>and</a:t>
                </a:r>
                <a:r>
                  <a:rPr lang="tr-TR" dirty="0"/>
                  <a:t> 0</a:t>
                </a:r>
                <a:r>
                  <a:rPr lang="x-none" dirty="0"/>
                  <a:t>) like RZ</a:t>
                </a:r>
                <a:endParaRPr lang="tr-TR" b="1" dirty="0"/>
              </a:p>
              <a:p>
                <a:pPr lvl="1" algn="just"/>
                <a:r>
                  <a:rPr lang="tr-TR" b="1" dirty="0"/>
                  <a:t>0V </a:t>
                </a:r>
                <a14:m>
                  <m:oMath xmlns:m="http://schemas.openxmlformats.org/officeDocument/2006/math"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tr-TR" b="1" dirty="0"/>
                  <a:t> 0</a:t>
                </a:r>
              </a:p>
              <a:p>
                <a:pPr lvl="1" algn="just"/>
                <a:r>
                  <a:rPr lang="tr-TR" b="1" dirty="0"/>
                  <a:t>+, - </a:t>
                </a:r>
                <a14:m>
                  <m:oMath xmlns:m="http://schemas.openxmlformats.org/officeDocument/2006/math">
                    <m:r>
                      <a:rPr lang="tr-T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tr-TR" b="1" dirty="0"/>
                  <a:t> 1 </a:t>
                </a:r>
              </a:p>
              <a:p>
                <a:pPr lvl="1" algn="just"/>
                <a:r>
                  <a:rPr lang="tr-TR" dirty="0"/>
                  <a:t>AMI (</a:t>
                </a:r>
                <a:r>
                  <a:rPr lang="tr-TR" dirty="0" err="1"/>
                  <a:t>Alternate</a:t>
                </a:r>
                <a:r>
                  <a:rPr lang="tr-TR" dirty="0"/>
                  <a:t> Mark </a:t>
                </a:r>
                <a:r>
                  <a:rPr lang="tr-TR" dirty="0" err="1"/>
                  <a:t>Inversion</a:t>
                </a:r>
                <a:r>
                  <a:rPr lang="tr-TR" dirty="0"/>
                  <a:t>)</a:t>
                </a:r>
              </a:p>
              <a:p>
                <a:pPr lvl="1" algn="just"/>
                <a:r>
                  <a:rPr lang="tr-TR" dirty="0"/>
                  <a:t>B8ZS (</a:t>
                </a:r>
                <a:r>
                  <a:rPr lang="tr-TR" dirty="0" err="1"/>
                  <a:t>Bipolar</a:t>
                </a:r>
                <a:r>
                  <a:rPr lang="tr-TR" dirty="0"/>
                  <a:t> 8 Zero </a:t>
                </a:r>
                <a:r>
                  <a:rPr lang="tr-TR" dirty="0" err="1"/>
                  <a:t>Synchronizing</a:t>
                </a:r>
                <a:r>
                  <a:rPr lang="tr-TR" dirty="0"/>
                  <a:t>)</a:t>
                </a:r>
                <a:endParaRPr lang="x-none" dirty="0"/>
              </a:p>
              <a:p>
                <a:pPr lvl="1" algn="just"/>
                <a:r>
                  <a:rPr lang="tr-TR" dirty="0"/>
                  <a:t>HDB3 (High </a:t>
                </a:r>
                <a:r>
                  <a:rPr lang="tr-TR" dirty="0" err="1"/>
                  <a:t>Density</a:t>
                </a:r>
                <a:r>
                  <a:rPr lang="tr-TR" dirty="0"/>
                  <a:t> </a:t>
                </a:r>
                <a:r>
                  <a:rPr lang="tr-TR" dirty="0" err="1"/>
                  <a:t>Bipolar</a:t>
                </a:r>
                <a:r>
                  <a:rPr lang="tr-TR" dirty="0"/>
                  <a:t> 3)</a:t>
                </a:r>
                <a:endParaRPr lang="tr-TR" b="1" dirty="0"/>
              </a:p>
            </p:txBody>
          </p:sp>
        </mc:Choice>
        <mc:Fallback xmlns="">
          <p:sp>
            <p:nvSpPr>
              <p:cNvPr id="16" name="İçerik Yer Tutucusu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8CB920F-B2AD-EB4D-A926-5CC6F0E99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31" y="2355077"/>
                <a:ext cx="5352127" cy="3746700"/>
              </a:xfrm>
              <a:prstGeom prst="rect">
                <a:avLst/>
              </a:prstGeom>
              <a:blipFill rotWithShape="0">
                <a:blip r:embed="rId3"/>
                <a:stretch>
                  <a:fillRect l="-1595" t="-2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97FBC47-7ED6-FF45-B7FD-A96E1B8088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21" y="2906516"/>
            <a:ext cx="5656951" cy="2782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E073C1E-D211-2844-885A-C32421336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964"/>
            <a:ext cx="12192000" cy="3930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9076A2B-F222-E342-95E6-5E39A3E89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9" y="4132491"/>
            <a:ext cx="12192000" cy="27195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40A5D527-EBB0-F541-B81A-86150BA449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9" y="0"/>
            <a:ext cx="12192000" cy="15588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92E6C52F-6AF6-2748-B708-0982B6411639}"/>
              </a:ext>
            </a:extLst>
          </p:cNvPr>
          <p:cNvSpPr txBox="1"/>
          <p:nvPr/>
        </p:nvSpPr>
        <p:spPr>
          <a:xfrm>
            <a:off x="4295355" y="506000"/>
            <a:ext cx="344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FF0000"/>
                </a:solidFill>
              </a:rPr>
              <a:t>If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the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number</a:t>
            </a:r>
            <a:r>
              <a:rPr lang="tr-TR" dirty="0">
                <a:solidFill>
                  <a:srgbClr val="FF0000"/>
                </a:solidFill>
              </a:rPr>
              <a:t> of 1s </a:t>
            </a:r>
            <a:r>
              <a:rPr lang="tr-TR" dirty="0" err="1">
                <a:solidFill>
                  <a:srgbClr val="FF0000"/>
                </a:solidFill>
              </a:rPr>
              <a:t>transferred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after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the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last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conversion</a:t>
            </a:r>
            <a:r>
              <a:rPr lang="tr-TR" dirty="0">
                <a:solidFill>
                  <a:srgbClr val="FF0000"/>
                </a:solidFill>
              </a:rPr>
              <a:t> is </a:t>
            </a:r>
            <a:r>
              <a:rPr lang="tr-TR" dirty="0" err="1">
                <a:solidFill>
                  <a:srgbClr val="FF0000"/>
                </a:solidFill>
              </a:rPr>
              <a:t>odd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218EE6E-EDC7-A44E-BA45-182FE845C5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340"/>
            <a:ext cx="12192000" cy="15588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E6933DE-CF1D-704F-9D8B-5370410AC7B7}"/>
              </a:ext>
            </a:extLst>
          </p:cNvPr>
          <p:cNvSpPr txBox="1"/>
          <p:nvPr/>
        </p:nvSpPr>
        <p:spPr>
          <a:xfrm>
            <a:off x="4125912" y="2068793"/>
            <a:ext cx="357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err="1">
                <a:solidFill>
                  <a:srgbClr val="FF0000"/>
                </a:solidFill>
              </a:rPr>
              <a:t>If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the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number</a:t>
            </a:r>
            <a:r>
              <a:rPr lang="tr-TR" dirty="0">
                <a:solidFill>
                  <a:srgbClr val="FF0000"/>
                </a:solidFill>
              </a:rPr>
              <a:t> of 1s </a:t>
            </a:r>
            <a:r>
              <a:rPr lang="tr-TR" dirty="0" err="1">
                <a:solidFill>
                  <a:srgbClr val="FF0000"/>
                </a:solidFill>
              </a:rPr>
              <a:t>transferred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after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the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last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conversion</a:t>
            </a:r>
            <a:r>
              <a:rPr lang="tr-TR" dirty="0">
                <a:solidFill>
                  <a:srgbClr val="FF0000"/>
                </a:solidFill>
              </a:rPr>
              <a:t> is </a:t>
            </a:r>
            <a:r>
              <a:rPr lang="tr-TR" dirty="0" err="1">
                <a:solidFill>
                  <a:srgbClr val="FF0000"/>
                </a:solidFill>
              </a:rPr>
              <a:t>even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8B6AA45A-A5F3-8C4C-9162-D445B31CBF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21" y="3141804"/>
            <a:ext cx="7670140" cy="17177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7519EE8-B9C9-8549-8825-B05DB4686DA4}"/>
              </a:ext>
            </a:extLst>
          </p:cNvPr>
          <p:cNvSpPr txBox="1"/>
          <p:nvPr/>
        </p:nvSpPr>
        <p:spPr>
          <a:xfrm>
            <a:off x="3976255" y="4434221"/>
            <a:ext cx="402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rgbClr val="FF0000"/>
                </a:solidFill>
              </a:rPr>
              <a:t>Data before the HDB3 </a:t>
            </a:r>
            <a:r>
              <a:rPr lang="tr-TR" dirty="0" err="1" smtClean="0">
                <a:solidFill>
                  <a:srgbClr val="FF0000"/>
                </a:solidFill>
              </a:rPr>
              <a:t>Coding</a:t>
            </a:r>
            <a:r>
              <a:rPr lang="tr-TR" dirty="0" smtClean="0">
                <a:solidFill>
                  <a:srgbClr val="FF0000"/>
                </a:solidFill>
              </a:rPr>
              <a:t> is even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D0CACC19-97CD-914E-8097-1B3D54DABDF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21" y="4914298"/>
            <a:ext cx="7670140" cy="171775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81C09BD-7BAD-F241-B0BE-9CD9A8C91009}"/>
              </a:ext>
            </a:extLst>
          </p:cNvPr>
          <p:cNvSpPr txBox="1"/>
          <p:nvPr/>
        </p:nvSpPr>
        <p:spPr>
          <a:xfrm>
            <a:off x="4006220" y="6245211"/>
            <a:ext cx="3953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>
                <a:solidFill>
                  <a:srgbClr val="FF0000"/>
                </a:solidFill>
              </a:rPr>
              <a:t>Data </a:t>
            </a:r>
            <a:r>
              <a:rPr lang="tr-TR" dirty="0" smtClean="0">
                <a:solidFill>
                  <a:srgbClr val="FF0000"/>
                </a:solidFill>
              </a:rPr>
              <a:t>before the </a:t>
            </a:r>
            <a:r>
              <a:rPr lang="tr-TR" dirty="0">
                <a:solidFill>
                  <a:srgbClr val="FF0000"/>
                </a:solidFill>
              </a:rPr>
              <a:t>HDB3 </a:t>
            </a:r>
            <a:r>
              <a:rPr lang="tr-TR" dirty="0" err="1" smtClean="0">
                <a:solidFill>
                  <a:srgbClr val="FF0000"/>
                </a:solidFill>
              </a:rPr>
              <a:t>Coding</a:t>
            </a:r>
            <a:r>
              <a:rPr lang="tr-TR" dirty="0" smtClean="0">
                <a:solidFill>
                  <a:srgbClr val="FF0000"/>
                </a:solidFill>
              </a:rPr>
              <a:t> is odd</a:t>
            </a:r>
            <a:endParaRPr lang="tr-TR" dirty="0">
              <a:solidFill>
                <a:srgbClr val="FF0000"/>
              </a:solidFill>
            </a:endParaRPr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66" y="1146459"/>
            <a:ext cx="5099314" cy="54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4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8" grpId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/>
              <a:t>Analog – </a:t>
            </a:r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Coding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100A4C2-7D2B-9847-97C9-ABA3CAA62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8" y="2781766"/>
            <a:ext cx="10164463" cy="3414352"/>
          </a:xfrm>
          <a:prstGeom prst="rect">
            <a:avLst/>
          </a:prstGeom>
        </p:spPr>
      </p:pic>
      <p:sp>
        <p:nvSpPr>
          <p:cNvPr id="13" name="İçerik Yer Tutucusu 2">
            <a:extLst>
              <a:ext uri="{FF2B5EF4-FFF2-40B4-BE49-F238E27FC236}">
                <a16:creationId xmlns="" xmlns:a16="http://schemas.microsoft.com/office/drawing/2014/main" id="{11AC2B8F-4E2F-D04A-B469-DF02F1167F43}"/>
              </a:ext>
            </a:extLst>
          </p:cNvPr>
          <p:cNvSpPr txBox="1">
            <a:spLocks/>
          </p:cNvSpPr>
          <p:nvPr/>
        </p:nvSpPr>
        <p:spPr>
          <a:xfrm>
            <a:off x="22576" y="2316867"/>
            <a:ext cx="12146847" cy="44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b="1" dirty="0"/>
              <a:t>PAM (</a:t>
            </a:r>
            <a:r>
              <a:rPr lang="tr-TR" b="1" dirty="0" err="1"/>
              <a:t>Pulse</a:t>
            </a:r>
            <a:r>
              <a:rPr lang="tr-TR" b="1" dirty="0"/>
              <a:t> Amplitude </a:t>
            </a:r>
            <a:r>
              <a:rPr lang="tr-TR" b="1" dirty="0" err="1"/>
              <a:t>Modulation</a:t>
            </a:r>
            <a:r>
              <a:rPr lang="tr-TR" b="1" dirty="0"/>
              <a:t>)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4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71993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/>
              <a:t>Analog – </a:t>
            </a:r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Coding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3" name="İçerik Yer Tutucusu 2">
            <a:extLst>
              <a:ext uri="{FF2B5EF4-FFF2-40B4-BE49-F238E27FC236}">
                <a16:creationId xmlns="" xmlns:a16="http://schemas.microsoft.com/office/drawing/2014/main" id="{11AC2B8F-4E2F-D04A-B469-DF02F1167F43}"/>
              </a:ext>
            </a:extLst>
          </p:cNvPr>
          <p:cNvSpPr txBox="1">
            <a:spLocks/>
          </p:cNvSpPr>
          <p:nvPr/>
        </p:nvSpPr>
        <p:spPr>
          <a:xfrm>
            <a:off x="0" y="2003593"/>
            <a:ext cx="12146847" cy="444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b="1" dirty="0"/>
              <a:t>PCM (</a:t>
            </a:r>
            <a:r>
              <a:rPr lang="tr-TR" b="1" dirty="0" err="1"/>
              <a:t>Pulse</a:t>
            </a:r>
            <a:r>
              <a:rPr lang="tr-TR" b="1" dirty="0"/>
              <a:t> </a:t>
            </a:r>
            <a:r>
              <a:rPr lang="tr-TR" b="1" dirty="0" err="1"/>
              <a:t>Code</a:t>
            </a:r>
            <a:r>
              <a:rPr lang="tr-TR" b="1" dirty="0"/>
              <a:t> </a:t>
            </a:r>
            <a:r>
              <a:rPr lang="tr-TR" b="1" dirty="0" err="1"/>
              <a:t>Modulation</a:t>
            </a:r>
            <a:r>
              <a:rPr lang="tr-TR" b="1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6DCDB2A-C04C-7243-B236-37AD8D629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08" y="2448486"/>
            <a:ext cx="6246984" cy="3992918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4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3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5913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70246AE9-454D-40F5-86F4-D3A83FEE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Information Form - Weekly Subjects</a:t>
            </a:r>
            <a:endParaRPr lang="tr-TR" dirty="0"/>
          </a:p>
        </p:txBody>
      </p:sp>
      <p:graphicFrame>
        <p:nvGraphicFramePr>
          <p:cNvPr id="6" name="İçerik Yer Tutucus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289277"/>
              </p:ext>
            </p:extLst>
          </p:nvPr>
        </p:nvGraphicFramePr>
        <p:xfrm>
          <a:off x="488296" y="2028539"/>
          <a:ext cx="113714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809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Hafta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Tarih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Konular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tr-TR" sz="1200" b="1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200" b="1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 smtClean="0">
                          <a:solidFill>
                            <a:srgbClr val="7030A0"/>
                          </a:solidFill>
                        </a:rPr>
                        <a:t>20.02.2024</a:t>
                      </a:r>
                      <a:endParaRPr 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7030A0"/>
                          </a:solidFill>
                        </a:rPr>
                        <a:t>Introduction to Data Communication Standards Used on Data Communication, Architectural models</a:t>
                      </a:r>
                      <a:endParaRPr 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tr-TR" sz="1200" b="1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sz="12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 smtClean="0">
                          <a:solidFill>
                            <a:srgbClr val="00B050"/>
                          </a:solidFill>
                        </a:rPr>
                        <a:t>27.02.2024</a:t>
                      </a:r>
                      <a:endParaRPr 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00B050"/>
                          </a:solidFill>
                        </a:rPr>
                        <a:t>OSI Reference Model , Layers and Their Functions, Signaling and Signal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/>
                        <a:t>3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/>
                        <a:t>05.03.2024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Parallel and Serial Transmission, Communication Media and Their Technical Specs., Multiplexing (TDM, FDM)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chemeClr val="bg1"/>
                          </a:solidFill>
                        </a:rPr>
                        <a:t>12.03.2024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Error Detection and Error Correction Techniques, Data Link Control Techniques, Flow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0" dirty="0" smtClean="0">
                          <a:solidFill>
                            <a:schemeClr val="bg1"/>
                          </a:solidFill>
                        </a:rPr>
                        <a:t>19.03.2024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Asynchronous and Synchronous Data Link Protocols (BSC, HDLC)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b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0" dirty="0" smtClean="0">
                          <a:solidFill>
                            <a:schemeClr val="bg1"/>
                          </a:solidFill>
                        </a:rPr>
                        <a:t>26.03.2024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LAN Technologies Continued, IEEE 802.4, 802.5, 802.11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/>
                        <a:t>7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/>
                        <a:t>02.04.2024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Connectionless and Connection Oriented Services, Switching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rgbClr val="FF0000"/>
                          </a:solidFill>
                        </a:rPr>
                        <a:t>09.04.2024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FF0000"/>
                          </a:solidFill>
                        </a:rPr>
                        <a:t>Tatil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– </a:t>
                      </a:r>
                      <a:r>
                        <a:rPr lang="en-US" sz="1200" dirty="0" err="1" smtClean="0">
                          <a:solidFill>
                            <a:srgbClr val="FF0000"/>
                          </a:solidFill>
                        </a:rPr>
                        <a:t>Ramazan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FF0000"/>
                          </a:solidFill>
                        </a:rPr>
                        <a:t>Bayramı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FF0000"/>
                          </a:solidFill>
                        </a:rPr>
                        <a:t>Arifesi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rgbClr val="00B050"/>
                          </a:solidFill>
                        </a:rPr>
                        <a:t>16.04.2024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>
                          <a:solidFill>
                            <a:srgbClr val="00B050"/>
                          </a:solidFill>
                        </a:rPr>
                        <a:t>1. Ara</a:t>
                      </a:r>
                      <a:r>
                        <a:rPr lang="tr-TR" sz="1200" baseline="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tr-TR" sz="1200" baseline="0" dirty="0" smtClean="0">
                          <a:solidFill>
                            <a:srgbClr val="00B050"/>
                          </a:solidFill>
                        </a:rPr>
                        <a:t>Sınav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rgbClr val="FF0000"/>
                          </a:solidFill>
                        </a:rPr>
                        <a:t>23.04.2024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Tatil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 – </a:t>
                      </a:r>
                      <a:r>
                        <a:rPr lang="tr-TR" sz="12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r>
                        <a:rPr lang="tr-TR" sz="1200" baseline="0" dirty="0" smtClean="0">
                          <a:solidFill>
                            <a:srgbClr val="FF0000"/>
                          </a:solidFill>
                        </a:rPr>
                        <a:t> Nisan Ulusal Egemenlik ve Çocuk Bayramı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chemeClr val="bg1"/>
                          </a:solidFill>
                        </a:rPr>
                        <a:t>30.04.2024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Static and Dynamic Routing</a:t>
                      </a:r>
                      <a:r>
                        <a:rPr lang="tr-T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Congestion in the Network Layer, Its Causes and Solutions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/>
                        <a:t>12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/>
                        <a:t>07.05.2024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IP (Internetworking Protocol)</a:t>
                      </a:r>
                      <a:r>
                        <a:rPr lang="tr-TR" sz="1200" dirty="0" smtClean="0"/>
                        <a:t>, ICMP, BOOTP, DHCP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>
                          <a:solidFill>
                            <a:srgbClr val="00B050"/>
                          </a:solidFill>
                        </a:rPr>
                        <a:t>13</a:t>
                      </a:r>
                      <a:endParaRPr lang="en-US" sz="120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rgbClr val="00B050"/>
                          </a:solidFill>
                        </a:rPr>
                        <a:t>14.05.2024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>
                          <a:solidFill>
                            <a:srgbClr val="00B050"/>
                          </a:solidFill>
                        </a:rPr>
                        <a:t>2. Ara Sınav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chemeClr val="bg1"/>
                          </a:solidFill>
                        </a:rPr>
                        <a:t>21.05.2024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UDP (User Datagram Protocol)</a:t>
                      </a:r>
                      <a:r>
                        <a:rPr lang="tr-TR" sz="1200" dirty="0" smtClean="0"/>
                        <a:t>, TCP (</a:t>
                      </a:r>
                      <a:r>
                        <a:rPr lang="tr-TR" sz="1200" dirty="0" err="1" smtClean="0"/>
                        <a:t>Transmisson</a:t>
                      </a:r>
                      <a:r>
                        <a:rPr lang="tr-TR" sz="1200" dirty="0" smtClean="0"/>
                        <a:t> Control Protocol)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  <p:sp>
        <p:nvSpPr>
          <p:cNvPr id="8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- 2</a:t>
            </a:r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7E60D79A-B9B3-4698-9BB6-2E29FA39F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/>
              <a:t>Analog – </a:t>
            </a:r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Coding</a:t>
            </a:r>
            <a:r>
              <a:rPr lang="tr-TR" dirty="0"/>
              <a:t> - </a:t>
            </a:r>
            <a:r>
              <a:rPr lang="tr-TR" dirty="0" err="1"/>
              <a:t>Nyquist</a:t>
            </a:r>
            <a:r>
              <a:rPr lang="tr-TR" dirty="0"/>
              <a:t> </a:t>
            </a:r>
            <a:r>
              <a:rPr lang="tr-TR" dirty="0" err="1"/>
              <a:t>Theorem</a:t>
            </a:r>
            <a:r>
              <a:rPr lang="x-none" dirty="0"/>
              <a:t> 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3" name="İçerik Yer Tutucusu 2">
            <a:extLst>
              <a:ext uri="{FF2B5EF4-FFF2-40B4-BE49-F238E27FC236}">
                <a16:creationId xmlns="" xmlns:a16="http://schemas.microsoft.com/office/drawing/2014/main" id="{11AC2B8F-4E2F-D04A-B469-DF02F1167F43}"/>
              </a:ext>
            </a:extLst>
          </p:cNvPr>
          <p:cNvSpPr txBox="1">
            <a:spLocks/>
          </p:cNvSpPr>
          <p:nvPr/>
        </p:nvSpPr>
        <p:spPr>
          <a:xfrm>
            <a:off x="534018" y="2349719"/>
            <a:ext cx="11449436" cy="321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 err="1"/>
              <a:t>Sampling</a:t>
            </a:r>
            <a:r>
              <a:rPr lang="tr-TR" b="1" dirty="0"/>
              <a:t> at </a:t>
            </a:r>
            <a:r>
              <a:rPr lang="tr-TR" b="1" dirty="0" err="1"/>
              <a:t>least</a:t>
            </a:r>
            <a:r>
              <a:rPr lang="tr-TR" b="1" dirty="0"/>
              <a:t> </a:t>
            </a:r>
            <a:r>
              <a:rPr lang="tr-TR" b="1" dirty="0" err="1"/>
              <a:t>twice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highest</a:t>
            </a:r>
            <a:r>
              <a:rPr lang="tr-TR" b="1" dirty="0"/>
              <a:t> </a:t>
            </a:r>
            <a:r>
              <a:rPr lang="tr-TR" b="1" dirty="0" err="1"/>
              <a:t>frequency</a:t>
            </a:r>
            <a:r>
              <a:rPr lang="tr-TR" b="1" dirty="0"/>
              <a:t> </a:t>
            </a:r>
            <a:r>
              <a:rPr lang="tr-TR" b="1" dirty="0" err="1"/>
              <a:t>component</a:t>
            </a:r>
            <a:r>
              <a:rPr lang="tr-TR" b="1" dirty="0"/>
              <a:t> is </a:t>
            </a:r>
            <a:r>
              <a:rPr lang="tr-TR" b="1" dirty="0" err="1"/>
              <a:t>required</a:t>
            </a:r>
            <a:endParaRPr lang="tr-TR" b="1" dirty="0"/>
          </a:p>
          <a:p>
            <a:r>
              <a:rPr lang="tr-TR" b="1" dirty="0" err="1"/>
              <a:t>Example</a:t>
            </a:r>
            <a:r>
              <a:rPr lang="tr-TR" b="1" dirty="0"/>
              <a:t>:</a:t>
            </a:r>
          </a:p>
          <a:p>
            <a:pPr lvl="1"/>
            <a:r>
              <a:rPr lang="tr-TR" b="1" dirty="0" err="1"/>
              <a:t>If</a:t>
            </a:r>
            <a:r>
              <a:rPr lang="tr-TR" b="1" dirty="0"/>
              <a:t> </a:t>
            </a:r>
            <a:r>
              <a:rPr lang="tr-TR" b="1" dirty="0" err="1"/>
              <a:t>bandwith</a:t>
            </a:r>
            <a:r>
              <a:rPr lang="tr-TR" b="1" dirty="0"/>
              <a:t> is 1000-4000Hz, </a:t>
            </a:r>
            <a:r>
              <a:rPr lang="tr-TR" b="1" dirty="0" err="1"/>
              <a:t>sampling</a:t>
            </a:r>
            <a:r>
              <a:rPr lang="tr-TR" b="1" dirty="0"/>
              <a:t> </a:t>
            </a:r>
            <a:r>
              <a:rPr lang="tr-TR" b="1" dirty="0" err="1"/>
              <a:t>fre</a:t>
            </a:r>
            <a:r>
              <a:rPr lang="tr-TR" b="1" dirty="0"/>
              <a:t>. </a:t>
            </a:r>
            <a:r>
              <a:rPr lang="tr-TR" b="1" dirty="0" err="1"/>
              <a:t>must</a:t>
            </a:r>
            <a:r>
              <a:rPr lang="tr-TR" b="1" dirty="0"/>
              <a:t> be 8000</a:t>
            </a:r>
          </a:p>
        </p:txBody>
      </p:sp>
      <p:sp>
        <p:nvSpPr>
          <p:cNvPr id="11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95435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 err="1"/>
              <a:t>Transmission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Analog </a:t>
            </a:r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Digital</a:t>
            </a:r>
            <a:r>
              <a:rPr lang="tr-TR" dirty="0"/>
              <a:t> Network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2D89233-6508-6D42-BF34-7AE14B538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4" y="2221687"/>
            <a:ext cx="11874131" cy="4044883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0530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 err="1"/>
              <a:t>Digital</a:t>
            </a:r>
            <a:r>
              <a:rPr lang="tr-TR" dirty="0"/>
              <a:t> – Analog </a:t>
            </a:r>
            <a:r>
              <a:rPr lang="tr-TR" dirty="0" err="1"/>
              <a:t>Coding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İçerik Yer Tutucusu 2">
                <a:extLst>
                  <a:ext uri="{FF2B5EF4-FFF2-40B4-BE49-F238E27FC236}">
                    <a16:creationId xmlns="" xmlns:a16="http://schemas.microsoft.com/office/drawing/2014/main" id="{11AC2B8F-4E2F-D04A-B469-DF02F1167F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018" y="2349719"/>
                <a:ext cx="5273895" cy="40752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b="1" dirty="0"/>
                  <a:t>ASK (Amplitude </a:t>
                </a:r>
                <a:r>
                  <a:rPr lang="tr-TR" b="1" dirty="0" err="1"/>
                  <a:t>Shift</a:t>
                </a:r>
                <a:r>
                  <a:rPr lang="tr-TR" b="1" dirty="0"/>
                  <a:t> </a:t>
                </a:r>
                <a:r>
                  <a:rPr lang="tr-TR" b="1" dirty="0" err="1"/>
                  <a:t>Keying</a:t>
                </a:r>
                <a:r>
                  <a:rPr lang="tr-TR" b="1" dirty="0"/>
                  <a:t>) </a:t>
                </a:r>
              </a:p>
              <a:p>
                <a:r>
                  <a:rPr lang="tr-TR" b="1" dirty="0"/>
                  <a:t>FSK (</a:t>
                </a:r>
                <a:r>
                  <a:rPr lang="tr-TR" b="1" dirty="0" err="1"/>
                  <a:t>Frequency</a:t>
                </a:r>
                <a:r>
                  <a:rPr lang="tr-TR" b="1" dirty="0"/>
                  <a:t> </a:t>
                </a:r>
                <a:r>
                  <a:rPr lang="tr-TR" b="1" dirty="0" err="1"/>
                  <a:t>Shift</a:t>
                </a:r>
                <a:r>
                  <a:rPr lang="tr-TR" b="1" dirty="0"/>
                  <a:t> </a:t>
                </a:r>
                <a:r>
                  <a:rPr lang="tr-TR" b="1" dirty="0" err="1"/>
                  <a:t>Keying</a:t>
                </a:r>
                <a:r>
                  <a:rPr lang="tr-TR" b="1" dirty="0"/>
                  <a:t>)</a:t>
                </a:r>
              </a:p>
              <a:p>
                <a:r>
                  <a:rPr lang="tr-TR" b="1" dirty="0"/>
                  <a:t>PSK (</a:t>
                </a:r>
                <a:r>
                  <a:rPr lang="tr-TR" b="1" dirty="0" err="1"/>
                  <a:t>Phase</a:t>
                </a:r>
                <a:r>
                  <a:rPr lang="tr-TR" b="1" dirty="0"/>
                  <a:t> </a:t>
                </a:r>
                <a:r>
                  <a:rPr lang="tr-TR" b="1" dirty="0" err="1"/>
                  <a:t>Shift</a:t>
                </a:r>
                <a:r>
                  <a:rPr lang="tr-TR" b="1" dirty="0"/>
                  <a:t> </a:t>
                </a:r>
                <a:r>
                  <a:rPr lang="tr-TR" b="1" dirty="0" err="1"/>
                  <a:t>Keying</a:t>
                </a:r>
                <a:r>
                  <a:rPr lang="tr-TR" b="1" dirty="0"/>
                  <a:t>)</a:t>
                </a:r>
              </a:p>
              <a:p>
                <a:pPr lvl="1"/>
                <a:r>
                  <a:rPr lang="tr-TR" b="1" dirty="0" err="1"/>
                  <a:t>It</a:t>
                </a:r>
                <a:r>
                  <a:rPr lang="tr-TR" b="1" dirty="0"/>
                  <a:t> is not </a:t>
                </a:r>
                <a:r>
                  <a:rPr lang="tr-TR" b="1" dirty="0" err="1"/>
                  <a:t>affected</a:t>
                </a:r>
                <a:r>
                  <a:rPr lang="tr-TR" b="1" dirty="0"/>
                  <a:t> </a:t>
                </a:r>
                <a:r>
                  <a:rPr lang="tr-TR" b="1" dirty="0" err="1"/>
                  <a:t>by</a:t>
                </a:r>
                <a:r>
                  <a:rPr lang="tr-TR" b="1" dirty="0"/>
                  <a:t> </a:t>
                </a:r>
                <a:r>
                  <a:rPr lang="tr-TR" b="1" dirty="0" err="1"/>
                  <a:t>voltage</a:t>
                </a:r>
                <a:r>
                  <a:rPr lang="tr-TR" b="1" dirty="0"/>
                  <a:t> </a:t>
                </a:r>
                <a:r>
                  <a:rPr lang="tr-TR" b="1" dirty="0" err="1"/>
                  <a:t>additions</a:t>
                </a:r>
                <a:r>
                  <a:rPr lang="tr-TR" b="1" dirty="0"/>
                  <a:t> </a:t>
                </a:r>
                <a:r>
                  <a:rPr lang="tr-TR" b="1" dirty="0" err="1"/>
                  <a:t>caused</a:t>
                </a:r>
                <a:r>
                  <a:rPr lang="tr-TR" b="1" dirty="0"/>
                  <a:t> </a:t>
                </a:r>
                <a:r>
                  <a:rPr lang="tr-TR" b="1" dirty="0" err="1"/>
                  <a:t>by</a:t>
                </a:r>
                <a:r>
                  <a:rPr lang="tr-TR" b="1" dirty="0"/>
                  <a:t> </a:t>
                </a:r>
                <a:r>
                  <a:rPr lang="tr-TR" b="1" dirty="0" err="1"/>
                  <a:t>external</a:t>
                </a:r>
                <a:r>
                  <a:rPr lang="tr-TR" b="1" dirty="0"/>
                  <a:t> </a:t>
                </a:r>
                <a:r>
                  <a:rPr lang="tr-TR" b="1" dirty="0" err="1"/>
                  <a:t>environment</a:t>
                </a:r>
                <a:r>
                  <a:rPr lang="tr-TR" b="1" dirty="0"/>
                  <a:t> </a:t>
                </a:r>
                <a:r>
                  <a:rPr lang="tr-TR" b="1" dirty="0" err="1"/>
                  <a:t>effects</a:t>
                </a:r>
                <a:r>
                  <a:rPr lang="tr-TR" b="1" dirty="0"/>
                  <a:t> </a:t>
                </a:r>
                <a:r>
                  <a:rPr lang="tr-TR" b="1" dirty="0" err="1"/>
                  <a:t>such</a:t>
                </a:r>
                <a:r>
                  <a:rPr lang="tr-TR" b="1" dirty="0"/>
                  <a:t> as ASK, </a:t>
                </a:r>
                <a:r>
                  <a:rPr lang="tr-TR" b="1" dirty="0" err="1"/>
                  <a:t>and</a:t>
                </a:r>
                <a:r>
                  <a:rPr lang="tr-TR" b="1" dirty="0"/>
                  <a:t> </a:t>
                </a:r>
                <a:r>
                  <a:rPr lang="tr-TR" b="1" dirty="0" err="1"/>
                  <a:t>bandwidth</a:t>
                </a:r>
                <a:r>
                  <a:rPr lang="tr-TR" b="1" dirty="0"/>
                  <a:t> </a:t>
                </a:r>
                <a:r>
                  <a:rPr lang="tr-TR" b="1" dirty="0" err="1"/>
                  <a:t>related</a:t>
                </a:r>
                <a:r>
                  <a:rPr lang="tr-TR" b="1" dirty="0"/>
                  <a:t> </a:t>
                </a:r>
                <a:r>
                  <a:rPr lang="tr-TR" b="1" dirty="0" err="1"/>
                  <a:t>problems</a:t>
                </a:r>
                <a:r>
                  <a:rPr lang="tr-TR" b="1" dirty="0"/>
                  <a:t> </a:t>
                </a:r>
                <a:r>
                  <a:rPr lang="tr-TR" b="1" dirty="0" err="1"/>
                  <a:t>such</a:t>
                </a:r>
                <a:r>
                  <a:rPr lang="tr-TR" b="1" dirty="0"/>
                  <a:t> as FSK.</a:t>
                </a:r>
              </a:p>
              <a:p>
                <a:r>
                  <a:rPr lang="tr-TR" b="1" dirty="0"/>
                  <a:t>QAM (</a:t>
                </a:r>
                <a:r>
                  <a:rPr lang="tr-TR" b="1" dirty="0" err="1"/>
                  <a:t>Quadrature</a:t>
                </a:r>
                <a:r>
                  <a:rPr lang="tr-TR" b="1" dirty="0"/>
                  <a:t> Amplitude </a:t>
                </a:r>
                <a:r>
                  <a:rPr lang="tr-TR" b="1" dirty="0" err="1"/>
                  <a:t>Modulation</a:t>
                </a:r>
                <a:r>
                  <a:rPr lang="tr-TR" b="1" dirty="0"/>
                  <a:t>)</a:t>
                </a:r>
              </a:p>
              <a:p>
                <a:pPr lvl="1"/>
                <a:r>
                  <a:rPr lang="tr-TR" dirty="0"/>
                  <a:t>PSK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tr-TR" dirty="0"/>
                  <a:t> ASK</a:t>
                </a:r>
                <a:endParaRPr lang="tr-TR" b="1" dirty="0"/>
              </a:p>
            </p:txBody>
          </p:sp>
        </mc:Choice>
        <mc:Fallback xmlns="">
          <p:sp>
            <p:nvSpPr>
              <p:cNvPr id="13" name="İçerik Yer Tutucusu 2">
                <a:extLst>
                  <a:ext uri="{FF2B5EF4-FFF2-40B4-BE49-F238E27FC236}">
                    <a16:creationId xmlns:a16="http://schemas.microsoft.com/office/drawing/2014/main" id="{11AC2B8F-4E2F-D04A-B469-DF02F1167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18" y="2349719"/>
                <a:ext cx="5273895" cy="4075265"/>
              </a:xfrm>
              <a:prstGeom prst="rect">
                <a:avLst/>
              </a:prstGeom>
              <a:blipFill>
                <a:blip r:embed="rId3"/>
                <a:stretch>
                  <a:fillRect l="-1683" t="-186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7CF094C-D514-2B42-AF64-3BFD78010A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13" y="2349719"/>
            <a:ext cx="6199271" cy="2979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0A05A0A-2EF1-B147-BE17-B32B50E49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13" y="2349719"/>
            <a:ext cx="6199271" cy="2955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2104EC8-A9CE-B44E-9D35-7E909DCDD6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508" y="2349719"/>
            <a:ext cx="6199273" cy="29551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F1796F7-F772-C64A-84A3-609CC6851D2A}"/>
              </a:ext>
            </a:extLst>
          </p:cNvPr>
          <p:cNvGrpSpPr/>
          <p:nvPr/>
        </p:nvGrpSpPr>
        <p:grpSpPr>
          <a:xfrm>
            <a:off x="1386771" y="16388"/>
            <a:ext cx="9334500" cy="2628900"/>
            <a:chOff x="1373789" y="642189"/>
            <a:chExt cx="9334500" cy="2628900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64A94314-FD8B-FF40-855A-D8B18A49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789" y="642189"/>
              <a:ext cx="9334500" cy="2628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D70D8AB6-120D-1B4B-9148-BA5F6C034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9974" y="3011835"/>
              <a:ext cx="618315" cy="224842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E85A710B-E727-C24E-9256-C08376C7C1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71" y="2645288"/>
            <a:ext cx="6642100" cy="3975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6D813FA9-2E2C-6E4B-B114-866D358F0E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788" y="2407317"/>
            <a:ext cx="9779000" cy="4025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40673F1-334C-7C4F-B510-2ECFDD14DE41}"/>
              </a:ext>
            </a:extLst>
          </p:cNvPr>
          <p:cNvSpPr txBox="1"/>
          <p:nvPr/>
        </p:nvSpPr>
        <p:spPr>
          <a:xfrm>
            <a:off x="5132501" y="5452645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4 </a:t>
            </a:r>
            <a:r>
              <a:rPr lang="tr-TR" dirty="0" err="1">
                <a:solidFill>
                  <a:srgbClr val="FF0000"/>
                </a:solidFill>
              </a:rPr>
              <a:t>phase</a:t>
            </a:r>
            <a:r>
              <a:rPr lang="tr-TR" dirty="0">
                <a:solidFill>
                  <a:srgbClr val="FF0000"/>
                </a:solidFill>
              </a:rPr>
              <a:t> + 2 </a:t>
            </a:r>
            <a:r>
              <a:rPr lang="tr-TR" dirty="0" err="1">
                <a:solidFill>
                  <a:srgbClr val="FF0000"/>
                </a:solidFill>
              </a:rPr>
              <a:t>amp</a:t>
            </a:r>
            <a:r>
              <a:rPr lang="tr-TR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99243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/>
              <a:t>Analog – </a:t>
            </a:r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Coding</a:t>
            </a:r>
            <a:r>
              <a:rPr lang="tr-TR" dirty="0"/>
              <a:t> - </a:t>
            </a:r>
            <a:r>
              <a:rPr lang="tr-TR" dirty="0" err="1"/>
              <a:t>Concepts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3" name="İçerik Yer Tutucusu 2">
            <a:extLst>
              <a:ext uri="{FF2B5EF4-FFF2-40B4-BE49-F238E27FC236}">
                <a16:creationId xmlns="" xmlns:a16="http://schemas.microsoft.com/office/drawing/2014/main" id="{11AC2B8F-4E2F-D04A-B469-DF02F1167F43}"/>
              </a:ext>
            </a:extLst>
          </p:cNvPr>
          <p:cNvSpPr txBox="1">
            <a:spLocks/>
          </p:cNvSpPr>
          <p:nvPr/>
        </p:nvSpPr>
        <p:spPr>
          <a:xfrm>
            <a:off x="534018" y="2349719"/>
            <a:ext cx="11449436" cy="321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/>
              <a:t>Carrier </a:t>
            </a:r>
            <a:r>
              <a:rPr lang="tr-TR" b="1" dirty="0" err="1"/>
              <a:t>Signal</a:t>
            </a:r>
            <a:endParaRPr lang="tr-TR" b="1" dirty="0"/>
          </a:p>
          <a:p>
            <a:r>
              <a:rPr lang="tr-TR" dirty="0"/>
              <a:t>Bit </a:t>
            </a:r>
            <a:r>
              <a:rPr lang="tr-TR" dirty="0" err="1"/>
              <a:t>and</a:t>
            </a:r>
            <a:r>
              <a:rPr lang="tr-TR" dirty="0"/>
              <a:t> Baud </a:t>
            </a:r>
            <a:r>
              <a:rPr lang="tr-TR" dirty="0" err="1"/>
              <a:t>Speed</a:t>
            </a:r>
            <a:endParaRPr lang="tr-TR" b="1" dirty="0"/>
          </a:p>
          <a:p>
            <a:pPr lvl="1"/>
            <a:r>
              <a:rPr lang="tr-TR" dirty="0"/>
              <a:t>Bit </a:t>
            </a:r>
            <a:r>
              <a:rPr lang="tr-TR" dirty="0" err="1"/>
              <a:t>Speed</a:t>
            </a:r>
            <a:r>
              <a:rPr lang="tr-TR" dirty="0"/>
              <a:t> ≥ Baud </a:t>
            </a:r>
            <a:r>
              <a:rPr lang="tr-TR" dirty="0" err="1"/>
              <a:t>Speed</a:t>
            </a:r>
            <a:endParaRPr lang="x-none" dirty="0"/>
          </a:p>
          <a:p>
            <a:endParaRPr lang="tr-T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AFB20F80-5453-344F-AF66-F0539AC82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39606"/>
              </p:ext>
            </p:extLst>
          </p:nvPr>
        </p:nvGraphicFramePr>
        <p:xfrm>
          <a:off x="4278086" y="2336872"/>
          <a:ext cx="7379896" cy="283174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2070393">
                  <a:extLst>
                    <a:ext uri="{9D8B030D-6E8A-4147-A177-3AD203B41FA5}">
                      <a16:colId xmlns="" xmlns:a16="http://schemas.microsoft.com/office/drawing/2014/main" val="3103550205"/>
                    </a:ext>
                  </a:extLst>
                </a:gridCol>
                <a:gridCol w="1086034">
                  <a:extLst>
                    <a:ext uri="{9D8B030D-6E8A-4147-A177-3AD203B41FA5}">
                      <a16:colId xmlns="" xmlns:a16="http://schemas.microsoft.com/office/drawing/2014/main" val="338889256"/>
                    </a:ext>
                  </a:extLst>
                </a:gridCol>
                <a:gridCol w="1525141">
                  <a:extLst>
                    <a:ext uri="{9D8B030D-6E8A-4147-A177-3AD203B41FA5}">
                      <a16:colId xmlns="" xmlns:a16="http://schemas.microsoft.com/office/drawing/2014/main" val="1787562719"/>
                    </a:ext>
                  </a:extLst>
                </a:gridCol>
                <a:gridCol w="1273745">
                  <a:extLst>
                    <a:ext uri="{9D8B030D-6E8A-4147-A177-3AD203B41FA5}">
                      <a16:colId xmlns="" xmlns:a16="http://schemas.microsoft.com/office/drawing/2014/main" val="717726530"/>
                    </a:ext>
                  </a:extLst>
                </a:gridCol>
                <a:gridCol w="1424583">
                  <a:extLst>
                    <a:ext uri="{9D8B030D-6E8A-4147-A177-3AD203B41FA5}">
                      <a16:colId xmlns="" xmlns:a16="http://schemas.microsoft.com/office/drawing/2014/main" val="764484075"/>
                    </a:ext>
                  </a:extLst>
                </a:gridCol>
              </a:tblGrid>
              <a:tr h="293407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 err="1">
                          <a:solidFill>
                            <a:schemeClr val="bg1"/>
                          </a:solidFill>
                          <a:effectLst/>
                        </a:rPr>
                        <a:t>Coding</a:t>
                      </a:r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tr-TR" sz="1800" b="1" dirty="0" err="1">
                          <a:solidFill>
                            <a:schemeClr val="bg1"/>
                          </a:solidFill>
                          <a:effectLst/>
                        </a:rPr>
                        <a:t>Technique</a:t>
                      </a:r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 err="1">
                          <a:solidFill>
                            <a:schemeClr val="bg1"/>
                          </a:solidFill>
                          <a:effectLst/>
                        </a:rPr>
                        <a:t>Unit</a:t>
                      </a:r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Baud </a:t>
                      </a:r>
                      <a:r>
                        <a:rPr lang="tr-TR" sz="1800" b="1" dirty="0" err="1">
                          <a:solidFill>
                            <a:schemeClr val="bg1"/>
                          </a:solidFill>
                          <a:effectLst/>
                        </a:rPr>
                        <a:t>Speed</a:t>
                      </a:r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Bit </a:t>
                      </a:r>
                      <a:r>
                        <a:rPr lang="tr-TR" sz="1800" b="1" dirty="0" err="1">
                          <a:solidFill>
                            <a:schemeClr val="bg1"/>
                          </a:solidFill>
                          <a:effectLst/>
                        </a:rPr>
                        <a:t>Speed</a:t>
                      </a:r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 err="1">
                          <a:solidFill>
                            <a:schemeClr val="bg1"/>
                          </a:solidFill>
                          <a:effectLst/>
                        </a:rPr>
                        <a:t>Bits</a:t>
                      </a:r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 / Baud 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2591093"/>
                  </a:ext>
                </a:extLst>
              </a:tr>
              <a:tr h="32343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ASK, FSK,2PSK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Bit 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x-none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09627029"/>
                  </a:ext>
                </a:extLst>
              </a:tr>
              <a:tr h="32343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4PSK, 4QAM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Dibit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2N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x-none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441774"/>
                  </a:ext>
                </a:extLst>
              </a:tr>
              <a:tr h="32343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8PSK, 8QAM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Tribit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x-none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</a:rPr>
                        <a:t>3N</a:t>
                      </a:r>
                      <a:endParaRPr lang="x-none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x-none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6728269"/>
                  </a:ext>
                </a:extLst>
              </a:tr>
              <a:tr h="32343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16QAM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Quadbit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4N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38000667"/>
                  </a:ext>
                </a:extLst>
              </a:tr>
              <a:tr h="60168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>
                          <a:solidFill>
                            <a:schemeClr val="bg1"/>
                          </a:solidFill>
                          <a:effectLst/>
                        </a:rPr>
                        <a:t>32QAM</a:t>
                      </a:r>
                      <a:endParaRPr lang="x-none" sz="18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dirty="0" err="1">
                          <a:solidFill>
                            <a:schemeClr val="bg1"/>
                          </a:solidFill>
                          <a:effectLst/>
                        </a:rPr>
                        <a:t>Pentabit</a:t>
                      </a:r>
                      <a:endParaRPr lang="x-none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5N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45872621"/>
                  </a:ext>
                </a:extLst>
              </a:tr>
              <a:tr h="32343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64QAM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Hexabit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6N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17501190"/>
                  </a:ext>
                </a:extLst>
              </a:tr>
              <a:tr h="32343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128QAM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dirty="0" err="1">
                          <a:solidFill>
                            <a:schemeClr val="bg1"/>
                          </a:solidFill>
                          <a:effectLst/>
                        </a:rPr>
                        <a:t>Septabit</a:t>
                      </a:r>
                      <a:endParaRPr lang="x-none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7N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79869105"/>
                  </a:ext>
                </a:extLst>
              </a:tr>
              <a:tr h="32343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</a:rPr>
                        <a:t>256QAM</a:t>
                      </a:r>
                      <a:endParaRPr lang="x-none" sz="1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dirty="0" err="1">
                          <a:solidFill>
                            <a:schemeClr val="bg1"/>
                          </a:solidFill>
                          <a:effectLst/>
                        </a:rPr>
                        <a:t>Octabit</a:t>
                      </a:r>
                      <a:endParaRPr lang="x-none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>
                          <a:solidFill>
                            <a:schemeClr val="bg1"/>
                          </a:solidFill>
                          <a:effectLst/>
                        </a:rPr>
                        <a:t>8N</a:t>
                      </a:r>
                      <a:endParaRPr lang="x-none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8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x-none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77984276"/>
                  </a:ext>
                </a:extLst>
              </a:tr>
            </a:tbl>
          </a:graphicData>
        </a:graphic>
      </p:graphicFrame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4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41868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/>
              <a:t>Analog – Analog </a:t>
            </a:r>
            <a:r>
              <a:rPr lang="tr-TR" dirty="0" err="1"/>
              <a:t>Coding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102970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87F9443-BE78-BE41-8EDF-718335B5A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3" name="İçerik Yer Tutucusu 2">
            <a:extLst>
              <a:ext uri="{FF2B5EF4-FFF2-40B4-BE49-F238E27FC236}">
                <a16:creationId xmlns="" xmlns:a16="http://schemas.microsoft.com/office/drawing/2014/main" id="{11AC2B8F-4E2F-D04A-B469-DF02F1167F43}"/>
              </a:ext>
            </a:extLst>
          </p:cNvPr>
          <p:cNvSpPr txBox="1">
            <a:spLocks/>
          </p:cNvSpPr>
          <p:nvPr/>
        </p:nvSpPr>
        <p:spPr>
          <a:xfrm>
            <a:off x="534018" y="2349719"/>
            <a:ext cx="11449436" cy="3216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/>
              <a:t>AM (Amplitude </a:t>
            </a:r>
            <a:r>
              <a:rPr lang="tr-TR" b="1" dirty="0" err="1"/>
              <a:t>Modulation</a:t>
            </a:r>
            <a:r>
              <a:rPr lang="tr-TR" b="1" dirty="0"/>
              <a:t>)</a:t>
            </a:r>
          </a:p>
          <a:p>
            <a:r>
              <a:rPr lang="tr-TR" b="1" dirty="0"/>
              <a:t>FM (</a:t>
            </a:r>
            <a:r>
              <a:rPr lang="tr-TR" b="1" dirty="0" err="1"/>
              <a:t>Frequency</a:t>
            </a:r>
            <a:r>
              <a:rPr lang="tr-TR" b="1" dirty="0"/>
              <a:t> </a:t>
            </a:r>
            <a:r>
              <a:rPr lang="tr-TR" b="1" dirty="0" err="1"/>
              <a:t>Modulation</a:t>
            </a:r>
            <a:r>
              <a:rPr lang="tr-TR" b="1" dirty="0"/>
              <a:t>)</a:t>
            </a:r>
          </a:p>
          <a:p>
            <a:r>
              <a:rPr lang="tr-TR" b="1" dirty="0"/>
              <a:t>PM (</a:t>
            </a:r>
            <a:r>
              <a:rPr lang="tr-TR" b="1" dirty="0" err="1"/>
              <a:t>Phase</a:t>
            </a:r>
            <a:r>
              <a:rPr lang="tr-TR" b="1" dirty="0"/>
              <a:t> </a:t>
            </a:r>
            <a:r>
              <a:rPr lang="tr-TR" b="1" dirty="0" err="1"/>
              <a:t>Modulation</a:t>
            </a:r>
            <a:r>
              <a:rPr lang="tr-TR" b="1" dirty="0"/>
              <a:t>)</a:t>
            </a:r>
          </a:p>
        </p:txBody>
      </p:sp>
      <p:sp>
        <p:nvSpPr>
          <p:cNvPr id="11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62536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Digital</a:t>
            </a:r>
            <a:r>
              <a:rPr lang="tr-TR" dirty="0"/>
              <a:t> Data </a:t>
            </a:r>
            <a:r>
              <a:rPr lang="tr-TR" dirty="0" err="1"/>
              <a:t>Transmission</a:t>
            </a:r>
            <a:r>
              <a:rPr lang="tr-TR" dirty="0"/>
              <a:t> </a:t>
            </a:r>
            <a:r>
              <a:rPr lang="tr-TR" dirty="0" err="1"/>
              <a:t>Techniques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Medium</a:t>
            </a:r>
            <a:r>
              <a:rPr lang="tr-TR" dirty="0"/>
              <a:t> </a:t>
            </a:r>
            <a:r>
              <a:rPr lang="tr-TR" dirty="0" err="1"/>
              <a:t>specs</a:t>
            </a:r>
            <a:r>
              <a:rPr lang="tr-TR" dirty="0"/>
              <a:t>;</a:t>
            </a:r>
          </a:p>
          <a:p>
            <a:pPr lvl="1" algn="just"/>
            <a:r>
              <a:rPr lang="tr-TR" dirty="0"/>
              <a:t>Connector </a:t>
            </a:r>
            <a:r>
              <a:rPr lang="tr-TR" dirty="0" err="1"/>
              <a:t>type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provide</a:t>
            </a:r>
            <a:r>
              <a:rPr lang="tr-TR" dirty="0"/>
              <a:t> </a:t>
            </a:r>
            <a:r>
              <a:rPr lang="tr-TR" dirty="0" err="1"/>
              <a:t>mechanical</a:t>
            </a:r>
            <a:r>
              <a:rPr lang="tr-TR" dirty="0"/>
              <a:t> </a:t>
            </a:r>
            <a:r>
              <a:rPr lang="tr-TR" dirty="0" err="1"/>
              <a:t>connection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</a:t>
            </a:r>
            <a:r>
              <a:rPr lang="tr-TR" dirty="0" err="1"/>
              <a:t>medium</a:t>
            </a:r>
            <a:endParaRPr lang="tr-TR" dirty="0"/>
          </a:p>
          <a:p>
            <a:pPr lvl="1" algn="just"/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wires</a:t>
            </a:r>
            <a:endParaRPr lang="tr-TR" dirty="0"/>
          </a:p>
          <a:p>
            <a:pPr lvl="2" algn="just"/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type</a:t>
            </a:r>
            <a:endParaRPr lang="tr-TR" dirty="0"/>
          </a:p>
          <a:p>
            <a:pPr lvl="2" algn="just"/>
            <a:r>
              <a:rPr lang="tr-TR" dirty="0" err="1"/>
              <a:t>Purpose</a:t>
            </a:r>
            <a:endParaRPr lang="tr-TR" dirty="0"/>
          </a:p>
          <a:p>
            <a:pPr lvl="1" algn="just"/>
            <a:r>
              <a:rPr lang="tr-TR" dirty="0" err="1"/>
              <a:t>Frequency</a:t>
            </a:r>
            <a:r>
              <a:rPr lang="tr-TR" dirty="0"/>
              <a:t>, amplitude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phase</a:t>
            </a:r>
            <a:endParaRPr lang="tr-TR" dirty="0"/>
          </a:p>
          <a:p>
            <a:pPr algn="just"/>
            <a:r>
              <a:rPr lang="tr-TR" dirty="0" err="1"/>
              <a:t>Parallel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tr-TR" dirty="0"/>
          </a:p>
          <a:p>
            <a:pPr algn="just"/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50920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Parallel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5913187-C8BA-A643-9408-FA0ADBBDAECD}"/>
              </a:ext>
            </a:extLst>
          </p:cNvPr>
          <p:cNvGrpSpPr/>
          <p:nvPr/>
        </p:nvGrpSpPr>
        <p:grpSpPr>
          <a:xfrm>
            <a:off x="1873432" y="3045362"/>
            <a:ext cx="7978588" cy="3186801"/>
            <a:chOff x="1873432" y="3045362"/>
            <a:chExt cx="7978588" cy="3186801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196A0978-57E2-7B49-B8B3-C7C3A8A479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3432" y="3045362"/>
              <a:ext cx="7978588" cy="2222094"/>
              <a:chOff x="5557" y="1957"/>
              <a:chExt cx="4140" cy="1362"/>
            </a:xfrm>
          </p:grpSpPr>
          <p:sp>
            <p:nvSpPr>
              <p:cNvPr id="29" name="AutoShape 5253">
                <a:extLst>
                  <a:ext uri="{FF2B5EF4-FFF2-40B4-BE49-F238E27FC236}">
                    <a16:creationId xmlns="" xmlns:a16="http://schemas.microsoft.com/office/drawing/2014/main" id="{29514D6F-5D01-E842-A082-6DFDB3433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3" y="1957"/>
                <a:ext cx="294" cy="1362"/>
              </a:xfrm>
              <a:prstGeom prst="wedgeEllipseCallout">
                <a:avLst>
                  <a:gd name="adj1" fmla="val -105782"/>
                  <a:gd name="adj2" fmla="val 80912"/>
                </a:avLst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hangingPunct="0"/>
                <a:r>
                  <a:rPr lang="tr-TR" sz="1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x-none" sz="1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="" xmlns:a16="http://schemas.microsoft.com/office/drawing/2014/main" id="{3AC4D305-B9C2-B642-B49E-35101520C9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" y="2137"/>
                <a:ext cx="4140" cy="901"/>
                <a:chOff x="5557" y="2137"/>
                <a:chExt cx="4140" cy="901"/>
              </a:xfrm>
            </p:grpSpPr>
            <p:pic>
              <p:nvPicPr>
                <p:cNvPr id="36" name="Picture 35" descr="BS00091_">
                  <a:extLst>
                    <a:ext uri="{FF2B5EF4-FFF2-40B4-BE49-F238E27FC236}">
                      <a16:creationId xmlns="" xmlns:a16="http://schemas.microsoft.com/office/drawing/2014/main" id="{C4168FCB-EDFE-EE41-9683-4969B706DA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7" y="2137"/>
                  <a:ext cx="1041" cy="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36" descr="MMj01631220000[1]">
                  <a:extLst>
                    <a:ext uri="{FF2B5EF4-FFF2-40B4-BE49-F238E27FC236}">
                      <a16:creationId xmlns="" xmlns:a16="http://schemas.microsoft.com/office/drawing/2014/main" id="{906CE400-1AD7-4748-80BD-CA0F4A1CE0A6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37" y="2137"/>
                  <a:ext cx="1260" cy="7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8" name="Line 5257">
                  <a:extLst>
                    <a:ext uri="{FF2B5EF4-FFF2-40B4-BE49-F238E27FC236}">
                      <a16:creationId xmlns="" xmlns:a16="http://schemas.microsoft.com/office/drawing/2014/main" id="{C5CC4C9A-2AAF-4E46-A7F8-412855B9DD0F}"/>
                    </a:ext>
                  </a:extLst>
                </p:cNvPr>
                <p:cNvCxnSpPr/>
                <p:nvPr/>
              </p:nvCxnSpPr>
              <p:spPr bwMode="auto">
                <a:xfrm>
                  <a:off x="6817" y="2317"/>
                  <a:ext cx="198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" name="Line 5258">
                  <a:extLst>
                    <a:ext uri="{FF2B5EF4-FFF2-40B4-BE49-F238E27FC236}">
                      <a16:creationId xmlns="" xmlns:a16="http://schemas.microsoft.com/office/drawing/2014/main" id="{73FC2AE2-AD61-E14C-B497-982AFBCBCFB0}"/>
                    </a:ext>
                  </a:extLst>
                </p:cNvPr>
                <p:cNvCxnSpPr/>
                <p:nvPr/>
              </p:nvCxnSpPr>
              <p:spPr bwMode="auto">
                <a:xfrm>
                  <a:off x="6817" y="2137"/>
                  <a:ext cx="198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0" name="Line 5259">
                  <a:extLst>
                    <a:ext uri="{FF2B5EF4-FFF2-40B4-BE49-F238E27FC236}">
                      <a16:creationId xmlns="" xmlns:a16="http://schemas.microsoft.com/office/drawing/2014/main" id="{F4EE58AB-601D-B840-8847-736329059085}"/>
                    </a:ext>
                  </a:extLst>
                </p:cNvPr>
                <p:cNvCxnSpPr/>
                <p:nvPr/>
              </p:nvCxnSpPr>
              <p:spPr bwMode="auto">
                <a:xfrm>
                  <a:off x="6817" y="3037"/>
                  <a:ext cx="198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1" name="Line 5260">
                  <a:extLst>
                    <a:ext uri="{FF2B5EF4-FFF2-40B4-BE49-F238E27FC236}">
                      <a16:creationId xmlns="" xmlns:a16="http://schemas.microsoft.com/office/drawing/2014/main" id="{43E4921C-6F5C-744A-8A6E-82BCF1EC96E3}"/>
                    </a:ext>
                  </a:extLst>
                </p:cNvPr>
                <p:cNvCxnSpPr/>
                <p:nvPr/>
              </p:nvCxnSpPr>
              <p:spPr bwMode="auto">
                <a:xfrm>
                  <a:off x="6817" y="2857"/>
                  <a:ext cx="198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2" name="Line 5261">
                  <a:extLst>
                    <a:ext uri="{FF2B5EF4-FFF2-40B4-BE49-F238E27FC236}">
                      <a16:creationId xmlns="" xmlns:a16="http://schemas.microsoft.com/office/drawing/2014/main" id="{03D6D528-85CC-1E45-B78D-70D6D46A7A4A}"/>
                    </a:ext>
                  </a:extLst>
                </p:cNvPr>
                <p:cNvCxnSpPr/>
                <p:nvPr/>
              </p:nvCxnSpPr>
              <p:spPr bwMode="auto">
                <a:xfrm>
                  <a:off x="7717" y="2401"/>
                  <a:ext cx="0" cy="36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2" name="Text Box 5263">
                <a:extLst>
                  <a:ext uri="{FF2B5EF4-FFF2-40B4-BE49-F238E27FC236}">
                    <a16:creationId xmlns="" xmlns:a16="http://schemas.microsoft.com/office/drawing/2014/main" id="{65219647-C2D0-0E4F-8B16-77B74D8B10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9" y="2173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 hangingPunct="0"/>
                <a:r>
                  <a:rPr lang="tr-TR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x-none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3" name="Text Box 5264">
                <a:extLst>
                  <a:ext uri="{FF2B5EF4-FFF2-40B4-BE49-F238E27FC236}">
                    <a16:creationId xmlns="" xmlns:a16="http://schemas.microsoft.com/office/drawing/2014/main" id="{E9A1FA07-FE75-CA4C-A072-E19327623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9" y="1975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 hangingPunct="0"/>
                <a:r>
                  <a:rPr lang="tr-TR" sz="24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Ø</a:t>
                </a:r>
                <a:endParaRPr lang="x-none" sz="3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4" name="Text Box 5265">
                <a:extLst>
                  <a:ext uri="{FF2B5EF4-FFF2-40B4-BE49-F238E27FC236}">
                    <a16:creationId xmlns="" xmlns:a16="http://schemas.microsoft.com/office/drawing/2014/main" id="{66E8EDF2-F014-0044-AEB7-7242303977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9" y="2671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 hangingPunct="0"/>
                <a:r>
                  <a:rPr lang="tr-TR" sz="2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x-none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5" name="Text Box 5266">
                <a:extLst>
                  <a:ext uri="{FF2B5EF4-FFF2-40B4-BE49-F238E27FC236}">
                    <a16:creationId xmlns="" xmlns:a16="http://schemas.microsoft.com/office/drawing/2014/main" id="{4912A006-DB64-6947-BA13-F234D5C357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9" y="2917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 hangingPunct="0"/>
                <a:r>
                  <a:rPr lang="tr-TR" sz="240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Ø</a:t>
                </a:r>
                <a:endParaRPr lang="x-none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43" name="Text Box 5262">
              <a:extLst>
                <a:ext uri="{FF2B5EF4-FFF2-40B4-BE49-F238E27FC236}">
                  <a16:creationId xmlns="" xmlns:a16="http://schemas.microsoft.com/office/drawing/2014/main" id="{FBF9CCFC-9E86-4347-8C6F-2D5D038A8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6537" y="6002126"/>
              <a:ext cx="3666251" cy="230037"/>
            </a:xfrm>
            <a:prstGeom prst="rect">
              <a:avLst/>
            </a:prstGeom>
            <a:noFill/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hangingPunct="0"/>
              <a:r>
                <a:rPr lang="tr-TR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N </a:t>
              </a:r>
              <a:r>
                <a:rPr lang="tr-TR" sz="2400" dirty="0" err="1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Wired</a:t>
              </a:r>
              <a:r>
                <a:rPr lang="tr-TR" sz="24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Connection</a:t>
              </a:r>
              <a:endParaRPr lang="x-none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5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64705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Parallel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25" name="Resim 13" descr="db25_printer_pins">
            <a:extLst>
              <a:ext uri="{FF2B5EF4-FFF2-40B4-BE49-F238E27FC236}">
                <a16:creationId xmlns="" xmlns:a16="http://schemas.microsoft.com/office/drawing/2014/main" id="{CF90AC6C-91C0-7147-B2EB-34247A0C9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88" y="2096153"/>
            <a:ext cx="2261659" cy="43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Resim 14" descr="centronic_pins">
            <a:extLst>
              <a:ext uri="{FF2B5EF4-FFF2-40B4-BE49-F238E27FC236}">
                <a16:creationId xmlns="" xmlns:a16="http://schemas.microsoft.com/office/drawing/2014/main" id="{EFF91D3B-90B3-AD49-9434-7FA75BC54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214" y="2112988"/>
            <a:ext cx="2159906" cy="43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İçerik Yer Tutucusu 2">
            <a:extLst>
              <a:ext uri="{FF2B5EF4-FFF2-40B4-BE49-F238E27FC236}">
                <a16:creationId xmlns="" xmlns:a16="http://schemas.microsoft.com/office/drawing/2014/main" id="{8B3E9176-B436-0C40-B61D-DF764959433B}"/>
              </a:ext>
            </a:extLst>
          </p:cNvPr>
          <p:cNvSpPr txBox="1">
            <a:spLocks/>
          </p:cNvSpPr>
          <p:nvPr/>
        </p:nvSpPr>
        <p:spPr>
          <a:xfrm>
            <a:off x="6873571" y="2144889"/>
            <a:ext cx="5092218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Standard</a:t>
            </a:r>
            <a:r>
              <a:rPr lang="tr-TR" dirty="0"/>
              <a:t> </a:t>
            </a:r>
            <a:r>
              <a:rPr lang="tr-TR" dirty="0" err="1"/>
              <a:t>Parallel</a:t>
            </a:r>
            <a:r>
              <a:rPr lang="tr-TR" dirty="0"/>
              <a:t> </a:t>
            </a:r>
            <a:r>
              <a:rPr lang="tr-TR" dirty="0" err="1"/>
              <a:t>Interface</a:t>
            </a:r>
            <a:endParaRPr lang="tr-TR" dirty="0"/>
          </a:p>
          <a:p>
            <a:pPr lvl="1" algn="just"/>
            <a:r>
              <a:rPr lang="tr-TR" dirty="0"/>
              <a:t>155 </a:t>
            </a:r>
            <a:r>
              <a:rPr lang="tr-TR" dirty="0" err="1"/>
              <a:t>kByte</a:t>
            </a:r>
            <a:r>
              <a:rPr lang="tr-TR" dirty="0"/>
              <a:t>/</a:t>
            </a:r>
            <a:r>
              <a:rPr lang="tr-TR" dirty="0" err="1"/>
              <a:t>sec</a:t>
            </a:r>
            <a:endParaRPr lang="tr-TR" dirty="0"/>
          </a:p>
          <a:p>
            <a:pPr algn="just"/>
            <a:r>
              <a:rPr lang="tr-TR" dirty="0"/>
              <a:t>ECP/EPP (</a:t>
            </a:r>
            <a:r>
              <a:rPr lang="tr-TR" dirty="0" err="1"/>
              <a:t>Enhanced</a:t>
            </a:r>
            <a:r>
              <a:rPr lang="tr-TR" dirty="0"/>
              <a:t> </a:t>
            </a:r>
            <a:r>
              <a:rPr lang="tr-TR" dirty="0" err="1"/>
              <a:t>Parallel</a:t>
            </a:r>
            <a:r>
              <a:rPr lang="tr-TR" dirty="0"/>
              <a:t> Port/</a:t>
            </a:r>
            <a:r>
              <a:rPr lang="tr-TR" dirty="0" err="1"/>
              <a:t>Enhanced</a:t>
            </a:r>
            <a:r>
              <a:rPr lang="tr-TR" dirty="0"/>
              <a:t> </a:t>
            </a:r>
            <a:r>
              <a:rPr lang="tr-TR" dirty="0" err="1"/>
              <a:t>Capability</a:t>
            </a:r>
            <a:r>
              <a:rPr lang="tr-TR" dirty="0"/>
              <a:t> Port) </a:t>
            </a:r>
          </a:p>
          <a:p>
            <a:pPr lvl="1" algn="just"/>
            <a:r>
              <a:rPr lang="tr-TR" dirty="0"/>
              <a:t>3 </a:t>
            </a:r>
            <a:r>
              <a:rPr lang="tr-TR" dirty="0" err="1"/>
              <a:t>MByte</a:t>
            </a:r>
            <a:r>
              <a:rPr lang="tr-TR" dirty="0"/>
              <a:t>/</a:t>
            </a:r>
            <a:r>
              <a:rPr lang="tr-TR" dirty="0" err="1"/>
              <a:t>sec</a:t>
            </a:r>
            <a:endParaRPr lang="tr-TR" dirty="0"/>
          </a:p>
          <a:p>
            <a:pPr algn="just"/>
            <a:r>
              <a:rPr lang="tr-TR" dirty="0"/>
              <a:t>Maximum Cable </a:t>
            </a:r>
            <a:r>
              <a:rPr lang="tr-TR" dirty="0" err="1"/>
              <a:t>Length</a:t>
            </a:r>
            <a:r>
              <a:rPr lang="tr-TR" dirty="0"/>
              <a:t>: 7.5m</a:t>
            </a:r>
          </a:p>
          <a:p>
            <a:pPr lvl="1"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3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43392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Parallel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3" name="Resim 15" descr="interlink">
            <a:extLst>
              <a:ext uri="{FF2B5EF4-FFF2-40B4-BE49-F238E27FC236}">
                <a16:creationId xmlns="" xmlns:a16="http://schemas.microsoft.com/office/drawing/2014/main" id="{C20D577C-C920-2C4A-A456-C1AF525B1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198" y="2336873"/>
            <a:ext cx="4320000" cy="331511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14" name="İçerik Yer Tutucusu 2">
            <a:extLst>
              <a:ext uri="{FF2B5EF4-FFF2-40B4-BE49-F238E27FC236}">
                <a16:creationId xmlns="" xmlns:a16="http://schemas.microsoft.com/office/drawing/2014/main" id="{FA778F7F-87A3-824D-8A2C-D20D70CC1D88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2846996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Laplink</a:t>
            </a:r>
            <a:r>
              <a:rPr lang="tr-TR" dirty="0"/>
              <a:t> </a:t>
            </a:r>
          </a:p>
          <a:p>
            <a:pPr algn="just"/>
            <a:r>
              <a:rPr lang="tr-TR" dirty="0" err="1"/>
              <a:t>Interlink</a:t>
            </a:r>
            <a:endParaRPr lang="tr-TR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91EE5F59-C813-C44A-9ABB-FF8B4B068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308" y="2336873"/>
            <a:ext cx="3600000" cy="3689441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7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065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0EEFFD02-E740-BC4A-98C1-0028166E5113}"/>
              </a:ext>
            </a:extLst>
          </p:cNvPr>
          <p:cNvGrpSpPr>
            <a:grpSpLocks/>
          </p:cNvGrpSpPr>
          <p:nvPr/>
        </p:nvGrpSpPr>
        <p:grpSpPr bwMode="auto">
          <a:xfrm>
            <a:off x="2341437" y="3127694"/>
            <a:ext cx="7531701" cy="1619142"/>
            <a:chOff x="5557" y="2089"/>
            <a:chExt cx="4593" cy="949"/>
          </a:xfrm>
        </p:grpSpPr>
        <p:pic>
          <p:nvPicPr>
            <p:cNvPr id="26" name="Picture 25" descr="BS00091_">
              <a:extLst>
                <a:ext uri="{FF2B5EF4-FFF2-40B4-BE49-F238E27FC236}">
                  <a16:creationId xmlns="" xmlns:a16="http://schemas.microsoft.com/office/drawing/2014/main" id="{EA92D495-E0C5-2D4D-ADD4-8554A589A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7" y="2137"/>
              <a:ext cx="1041" cy="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Line 5269">
              <a:extLst>
                <a:ext uri="{FF2B5EF4-FFF2-40B4-BE49-F238E27FC236}">
                  <a16:creationId xmlns="" xmlns:a16="http://schemas.microsoft.com/office/drawing/2014/main" id="{869BFCC1-C456-764D-8F8D-4652EBA454E0}"/>
                </a:ext>
              </a:extLst>
            </p:cNvPr>
            <p:cNvCxnSpPr/>
            <p:nvPr/>
          </p:nvCxnSpPr>
          <p:spPr bwMode="auto">
            <a:xfrm>
              <a:off x="6817" y="2533"/>
              <a:ext cx="1980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1" name="Picture 30" descr="BS00091_">
              <a:extLst>
                <a:ext uri="{FF2B5EF4-FFF2-40B4-BE49-F238E27FC236}">
                  <a16:creationId xmlns="" xmlns:a16="http://schemas.microsoft.com/office/drawing/2014/main" id="{61FBFD55-4502-2E41-83D1-7433F2B12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9" y="2113"/>
              <a:ext cx="1041" cy="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Group 43">
              <a:extLst>
                <a:ext uri="{FF2B5EF4-FFF2-40B4-BE49-F238E27FC236}">
                  <a16:creationId xmlns="" xmlns:a16="http://schemas.microsoft.com/office/drawing/2014/main" id="{E01D8678-AB3F-A84D-84C6-8C59A34AD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9" y="2089"/>
              <a:ext cx="2448" cy="294"/>
              <a:chOff x="6439" y="1975"/>
              <a:chExt cx="2448" cy="294"/>
            </a:xfrm>
          </p:grpSpPr>
          <p:sp>
            <p:nvSpPr>
              <p:cNvPr id="45" name="Text Box 5272">
                <a:extLst>
                  <a:ext uri="{FF2B5EF4-FFF2-40B4-BE49-F238E27FC236}">
                    <a16:creationId xmlns="" xmlns:a16="http://schemas.microsoft.com/office/drawing/2014/main" id="{45887994-0745-9446-A816-156EF844AE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81" y="1975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pPr algn="ctr" hangingPunct="0"/>
                <a:r>
                  <a:rPr lang="tr-TR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x-none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6" name="Text Box 5273">
                <a:extLst>
                  <a:ext uri="{FF2B5EF4-FFF2-40B4-BE49-F238E27FC236}">
                    <a16:creationId xmlns="" xmlns:a16="http://schemas.microsoft.com/office/drawing/2014/main" id="{077B100F-DB33-9F4C-B8A0-95F31CA30E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9" y="1975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pPr algn="ctr" hangingPunct="0"/>
                <a:r>
                  <a:rPr lang="tr-TR" sz="2400" b="1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Ø</a:t>
                </a:r>
                <a:endParaRPr lang="x-none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7" name="Text Box 5274">
                <a:extLst>
                  <a:ext uri="{FF2B5EF4-FFF2-40B4-BE49-F238E27FC236}">
                    <a16:creationId xmlns="" xmlns:a16="http://schemas.microsoft.com/office/drawing/2014/main" id="{863E4D14-D9AD-B84D-8010-1895E801AE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95" y="1975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pPr algn="ctr" hangingPunct="0"/>
                <a:r>
                  <a:rPr lang="tr-TR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x-none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8" name="Text Box 5275">
                <a:extLst>
                  <a:ext uri="{FF2B5EF4-FFF2-40B4-BE49-F238E27FC236}">
                    <a16:creationId xmlns="" xmlns:a16="http://schemas.microsoft.com/office/drawing/2014/main" id="{34B7F63D-E1AE-5043-9813-3495AB89C0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47" y="1975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pPr algn="ctr" hangingPunct="0"/>
                <a:r>
                  <a:rPr lang="tr-TR" sz="2400" b="1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Ø</a:t>
                </a:r>
                <a:endParaRPr lang="x-none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49" name="Text Box 5276">
                <a:extLst>
                  <a:ext uri="{FF2B5EF4-FFF2-40B4-BE49-F238E27FC236}">
                    <a16:creationId xmlns="" xmlns:a16="http://schemas.microsoft.com/office/drawing/2014/main" id="{8EB46CCB-DB59-184C-A6E2-D596BAFF05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25" y="1975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pPr algn="ctr" hangingPunct="0"/>
                <a:r>
                  <a:rPr lang="tr-TR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x-none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0" name="Text Box 5277">
                <a:extLst>
                  <a:ext uri="{FF2B5EF4-FFF2-40B4-BE49-F238E27FC236}">
                    <a16:creationId xmlns="" xmlns:a16="http://schemas.microsoft.com/office/drawing/2014/main" id="{F52A2671-321C-0E45-B340-F9C0464C5E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33" y="1975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pPr algn="ctr" hangingPunct="0"/>
                <a:r>
                  <a:rPr lang="tr-TR" sz="2400" b="1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x-none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51" name="Text Box 5278">
                <a:extLst>
                  <a:ext uri="{FF2B5EF4-FFF2-40B4-BE49-F238E27FC236}">
                    <a16:creationId xmlns="" xmlns:a16="http://schemas.microsoft.com/office/drawing/2014/main" id="{FDBD0385-5D28-0549-8409-1434707580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5" y="1975"/>
                <a:ext cx="354" cy="29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ctr" anchorCtr="0" upright="1">
                <a:noAutofit/>
              </a:bodyPr>
              <a:lstStyle/>
              <a:p>
                <a:pPr algn="ctr" hangingPunct="0"/>
                <a:r>
                  <a:rPr lang="tr-TR" sz="2400" b="1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Ø</a:t>
                </a:r>
                <a:endParaRPr lang="x-none" sz="24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1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1027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OSI Reference Model - </a:t>
            </a:r>
            <a:r>
              <a:rPr lang="tr-TR" dirty="0" err="1"/>
              <a:t>Reminding</a:t>
            </a:r>
            <a:endParaRPr lang="tr-TR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="" xmlns:a16="http://schemas.microsoft.com/office/drawing/2014/main" id="{7B305186-A86C-C048-8D4C-CF0C9DF15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429531"/>
              </p:ext>
            </p:extLst>
          </p:nvPr>
        </p:nvGraphicFramePr>
        <p:xfrm>
          <a:off x="2982044" y="2106546"/>
          <a:ext cx="6250488" cy="439644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21730">
                  <a:extLst>
                    <a:ext uri="{9D8B030D-6E8A-4147-A177-3AD203B41FA5}">
                      <a16:colId xmlns="" xmlns:a16="http://schemas.microsoft.com/office/drawing/2014/main" val="509411009"/>
                    </a:ext>
                  </a:extLst>
                </a:gridCol>
                <a:gridCol w="5028758">
                  <a:extLst>
                    <a:ext uri="{9D8B030D-6E8A-4147-A177-3AD203B41FA5}">
                      <a16:colId xmlns="" xmlns:a16="http://schemas.microsoft.com/office/drawing/2014/main" val="1235550683"/>
                    </a:ext>
                  </a:extLst>
                </a:gridCol>
              </a:tblGrid>
              <a:tr h="628064">
                <a:tc>
                  <a:txBody>
                    <a:bodyPr/>
                    <a:lstStyle/>
                    <a:p>
                      <a:pPr algn="ctr"/>
                      <a:r>
                        <a:rPr lang="tr-TR" sz="2800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800" b="0" dirty="0"/>
                        <a:t>Application </a:t>
                      </a:r>
                      <a:r>
                        <a:rPr lang="tr-TR" sz="2800" b="0" dirty="0" err="1"/>
                        <a:t>Layer</a:t>
                      </a:r>
                      <a:r>
                        <a:rPr lang="tr-TR" sz="2800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28549626"/>
                  </a:ext>
                </a:extLst>
              </a:tr>
              <a:tr h="628064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800" dirty="0"/>
                        <a:t>Presentation </a:t>
                      </a:r>
                      <a:r>
                        <a:rPr lang="tr-TR" sz="2800" dirty="0" err="1"/>
                        <a:t>Layer</a:t>
                      </a:r>
                      <a:r>
                        <a:rPr lang="tr-TR" sz="28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8290974"/>
                  </a:ext>
                </a:extLst>
              </a:tr>
              <a:tr h="628064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800" dirty="0" err="1"/>
                        <a:t>Session</a:t>
                      </a:r>
                      <a:r>
                        <a:rPr lang="tr-TR" sz="2800" dirty="0"/>
                        <a:t> </a:t>
                      </a:r>
                      <a:r>
                        <a:rPr lang="tr-TR" sz="2800" dirty="0" err="1"/>
                        <a:t>Layer</a:t>
                      </a:r>
                      <a:endParaRPr lang="tr-TR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6148303"/>
                  </a:ext>
                </a:extLst>
              </a:tr>
              <a:tr h="628064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800" dirty="0"/>
                        <a:t>Transport </a:t>
                      </a:r>
                      <a:r>
                        <a:rPr lang="tr-TR" sz="2800" dirty="0" err="1"/>
                        <a:t>Layer</a:t>
                      </a:r>
                      <a:endParaRPr lang="tr-TR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69792688"/>
                  </a:ext>
                </a:extLst>
              </a:tr>
              <a:tr h="628064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800" dirty="0"/>
                        <a:t>Network </a:t>
                      </a:r>
                      <a:r>
                        <a:rPr lang="tr-TR" sz="2800" dirty="0" err="1"/>
                        <a:t>Layer</a:t>
                      </a:r>
                      <a:endParaRPr lang="tr-TR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8064935"/>
                  </a:ext>
                </a:extLst>
              </a:tr>
              <a:tr h="628064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800" dirty="0"/>
                        <a:t>Data Link </a:t>
                      </a:r>
                      <a:r>
                        <a:rPr lang="tr-TR" sz="2800" dirty="0" err="1"/>
                        <a:t>Layer</a:t>
                      </a:r>
                      <a:endParaRPr lang="tr-TR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50790726"/>
                  </a:ext>
                </a:extLst>
              </a:tr>
              <a:tr h="628064">
                <a:tc>
                  <a:txBody>
                    <a:bodyPr/>
                    <a:lstStyle/>
                    <a:p>
                      <a:pPr algn="ctr"/>
                      <a:r>
                        <a:rPr lang="tr-TR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800" dirty="0" err="1"/>
                        <a:t>Physical</a:t>
                      </a:r>
                      <a:r>
                        <a:rPr lang="tr-TR" sz="2800" dirty="0"/>
                        <a:t> </a:t>
                      </a:r>
                      <a:r>
                        <a:rPr lang="tr-TR" sz="2800" dirty="0" err="1"/>
                        <a:t>Layer</a:t>
                      </a:r>
                      <a:endParaRPr lang="tr-TR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90072074"/>
                  </a:ext>
                </a:extLst>
              </a:tr>
            </a:tbl>
          </a:graphicData>
        </a:graphic>
      </p:graphicFrame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8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2467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1" name="İçerik Yer Tutucusu 2">
            <a:extLst>
              <a:ext uri="{FF2B5EF4-FFF2-40B4-BE49-F238E27FC236}">
                <a16:creationId xmlns="" xmlns:a16="http://schemas.microsoft.com/office/drawing/2014/main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RS–232-C</a:t>
            </a:r>
          </a:p>
          <a:p>
            <a:pPr lvl="1" algn="just"/>
            <a:r>
              <a:rPr lang="tr-TR" dirty="0"/>
              <a:t>9 </a:t>
            </a:r>
            <a:r>
              <a:rPr lang="tr-TR" dirty="0" err="1"/>
              <a:t>wires</a:t>
            </a:r>
            <a:endParaRPr lang="tr-TR" dirty="0"/>
          </a:p>
          <a:p>
            <a:pPr lvl="2" algn="just"/>
            <a:r>
              <a:rPr lang="tr-TR" dirty="0"/>
              <a:t>RX</a:t>
            </a:r>
          </a:p>
          <a:p>
            <a:pPr lvl="2" algn="just"/>
            <a:r>
              <a:rPr lang="tr-TR" dirty="0"/>
              <a:t>TX</a:t>
            </a:r>
          </a:p>
          <a:p>
            <a:pPr lvl="2" algn="just"/>
            <a:r>
              <a:rPr lang="tr-TR" dirty="0"/>
              <a:t>GND</a:t>
            </a:r>
          </a:p>
          <a:p>
            <a:pPr lvl="2" algn="just"/>
            <a:r>
              <a:rPr lang="tr-TR" dirty="0"/>
              <a:t>6 x </a:t>
            </a:r>
            <a:r>
              <a:rPr lang="tr-TR" dirty="0" err="1"/>
              <a:t>Flow</a:t>
            </a:r>
            <a:r>
              <a:rPr lang="tr-TR" dirty="0"/>
              <a:t> Control </a:t>
            </a:r>
            <a:r>
              <a:rPr lang="tr-TR" dirty="0" err="1"/>
              <a:t>Wire</a:t>
            </a:r>
            <a:endParaRPr lang="tr-TR" dirty="0"/>
          </a:p>
          <a:p>
            <a:pPr lvl="1" algn="just"/>
            <a:r>
              <a:rPr lang="tr-TR" dirty="0"/>
              <a:t>155 </a:t>
            </a:r>
            <a:r>
              <a:rPr lang="tr-TR" dirty="0" err="1"/>
              <a:t>kbits</a:t>
            </a:r>
            <a:r>
              <a:rPr lang="tr-TR" dirty="0"/>
              <a:t>/</a:t>
            </a:r>
            <a:r>
              <a:rPr lang="tr-TR" dirty="0" err="1"/>
              <a:t>sec</a:t>
            </a:r>
            <a:r>
              <a:rPr lang="x-none" dirty="0"/>
              <a:t> </a:t>
            </a:r>
          </a:p>
          <a:p>
            <a:pPr lvl="1" algn="just"/>
            <a:r>
              <a:rPr lang="tr-TR" dirty="0"/>
              <a:t>15 </a:t>
            </a:r>
            <a:r>
              <a:rPr lang="tr-TR" dirty="0" err="1"/>
              <a:t>meters</a:t>
            </a:r>
            <a:endParaRPr lang="tr-TR" dirty="0"/>
          </a:p>
          <a:p>
            <a:pPr lvl="1" algn="just"/>
            <a:r>
              <a:rPr lang="tr-TR" dirty="0"/>
              <a:t>NRZ-L</a:t>
            </a:r>
          </a:p>
          <a:p>
            <a:pPr lvl="2" algn="just"/>
            <a:r>
              <a:rPr lang="tr-TR" dirty="0"/>
              <a:t>(-15~-5)V</a:t>
            </a:r>
            <a:r>
              <a:rPr lang="tr-TR" baseline="-25000" dirty="0"/>
              <a:t>DC</a:t>
            </a:r>
            <a:r>
              <a:rPr lang="tr-TR" dirty="0">
                <a:sym typeface="Symbol" pitchFamily="2" charset="2"/>
              </a:rPr>
              <a:t></a:t>
            </a:r>
            <a:r>
              <a:rPr lang="tr-TR" dirty="0"/>
              <a:t>1 </a:t>
            </a:r>
          </a:p>
          <a:p>
            <a:pPr lvl="2" algn="just"/>
            <a:r>
              <a:rPr lang="tr-TR" dirty="0"/>
              <a:t>(+5~+15)V</a:t>
            </a:r>
            <a:r>
              <a:rPr lang="tr-TR" baseline="-25000" dirty="0"/>
              <a:t>DC</a:t>
            </a:r>
            <a:r>
              <a:rPr lang="tr-TR" dirty="0">
                <a:sym typeface="Symbol" pitchFamily="2" charset="2"/>
              </a:rPr>
              <a:t></a:t>
            </a:r>
            <a:r>
              <a:rPr lang="tr-TR" dirty="0"/>
              <a:t>Ø</a:t>
            </a:r>
          </a:p>
          <a:p>
            <a:pPr lvl="1" algn="just"/>
            <a:r>
              <a:rPr lang="tr-TR" dirty="0"/>
              <a:t>RS–422: 300 </a:t>
            </a:r>
            <a:r>
              <a:rPr lang="tr-TR" dirty="0" err="1"/>
              <a:t>meters</a:t>
            </a:r>
            <a:endParaRPr lang="tr-TR" dirty="0"/>
          </a:p>
          <a:p>
            <a:pPr algn="just"/>
            <a:r>
              <a:rPr lang="tr-TR" dirty="0" err="1"/>
              <a:t>Asynchronous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in WAN</a:t>
            </a:r>
          </a:p>
          <a:p>
            <a:pPr lvl="1" algn="just"/>
            <a:r>
              <a:rPr lang="tr-TR" dirty="0"/>
              <a:t>2 </a:t>
            </a:r>
            <a:r>
              <a:rPr lang="tr-TR" dirty="0" err="1"/>
              <a:t>wires</a:t>
            </a:r>
            <a:endParaRPr lang="tr-TR" dirty="0"/>
          </a:p>
          <a:p>
            <a:pPr algn="just"/>
            <a:r>
              <a:rPr lang="tr-TR" dirty="0" err="1"/>
              <a:t>Synchronous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in WAN</a:t>
            </a:r>
          </a:p>
          <a:p>
            <a:pPr lvl="1" algn="just"/>
            <a:r>
              <a:rPr lang="tr-TR" dirty="0"/>
              <a:t>4 </a:t>
            </a:r>
            <a:r>
              <a:rPr lang="tr-TR" dirty="0" err="1"/>
              <a:t>wires</a:t>
            </a:r>
            <a:endParaRPr lang="tr-TR" dirty="0"/>
          </a:p>
          <a:p>
            <a:pPr algn="just"/>
            <a:endParaRPr lang="tr-TR" dirty="0"/>
          </a:p>
        </p:txBody>
      </p:sp>
      <p:sp>
        <p:nvSpPr>
          <p:cNvPr id="1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45259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Asynchronous</a:t>
            </a:r>
            <a:r>
              <a:rPr lang="tr-TR" dirty="0"/>
              <a:t>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1" name="İçerik Yer Tutucusu 2">
            <a:extLst>
              <a:ext uri="{FF2B5EF4-FFF2-40B4-BE49-F238E27FC236}">
                <a16:creationId xmlns="" xmlns:a16="http://schemas.microsoft.com/office/drawing/2014/main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Simple, </a:t>
            </a:r>
            <a:r>
              <a:rPr lang="tr-TR" dirty="0" err="1"/>
              <a:t>Cheap</a:t>
            </a:r>
            <a:endParaRPr lang="tr-TR" dirty="0"/>
          </a:p>
          <a:p>
            <a:pPr algn="just"/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arrival</a:t>
            </a:r>
            <a:r>
              <a:rPr lang="tr-TR" dirty="0"/>
              <a:t> </a:t>
            </a:r>
            <a:r>
              <a:rPr lang="tr-TR" dirty="0" err="1"/>
              <a:t>rhythm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sides</a:t>
            </a:r>
            <a:r>
              <a:rPr lang="tr-TR" dirty="0"/>
              <a:t> is not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.</a:t>
            </a:r>
          </a:p>
          <a:p>
            <a:pPr algn="just"/>
            <a:r>
              <a:rPr lang="tr-TR" dirty="0" err="1"/>
              <a:t>It</a:t>
            </a:r>
            <a:r>
              <a:rPr lang="tr-TR" dirty="0"/>
              <a:t> is not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tell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incoming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</a:t>
            </a:r>
            <a:r>
              <a:rPr lang="tr-TR" dirty="0" err="1"/>
              <a:t>started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it </a:t>
            </a:r>
            <a:r>
              <a:rPr lang="tr-TR" dirty="0" err="1"/>
              <a:t>ends</a:t>
            </a:r>
            <a:endParaRPr lang="tr-TR" dirty="0"/>
          </a:p>
          <a:p>
            <a:pPr algn="just"/>
            <a:r>
              <a:rPr lang="tr-TR" dirty="0" err="1"/>
              <a:t>Receiver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transmitter</a:t>
            </a:r>
            <a:r>
              <a:rPr lang="tr-TR" dirty="0"/>
              <a:t> </a:t>
            </a:r>
            <a:r>
              <a:rPr lang="tr-TR" dirty="0" err="1"/>
              <a:t>must</a:t>
            </a:r>
            <a:r>
              <a:rPr lang="tr-TR" dirty="0"/>
              <a:t> </a:t>
            </a:r>
            <a:r>
              <a:rPr lang="tr-TR" dirty="0" err="1"/>
              <a:t>agree</a:t>
            </a:r>
            <a:r>
              <a:rPr lang="tr-TR" dirty="0"/>
              <a:t> on how </a:t>
            </a:r>
            <a:r>
              <a:rPr lang="tr-TR" dirty="0" err="1"/>
              <a:t>long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bit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remain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.</a:t>
            </a:r>
          </a:p>
          <a:p>
            <a:pPr algn="just"/>
            <a:r>
              <a:rPr lang="tr-TR" dirty="0"/>
              <a:t>Start bit: 0, </a:t>
            </a:r>
            <a:r>
              <a:rPr lang="tr-TR" dirty="0" err="1"/>
              <a:t>positive</a:t>
            </a:r>
            <a:r>
              <a:rPr lang="tr-TR" dirty="0"/>
              <a:t> </a:t>
            </a:r>
            <a:r>
              <a:rPr lang="tr-TR" dirty="0" err="1"/>
              <a:t>voltage</a:t>
            </a:r>
            <a:endParaRPr lang="tr-TR" dirty="0"/>
          </a:p>
          <a:p>
            <a:pPr lvl="1" algn="just"/>
            <a:r>
              <a:rPr lang="tr-TR" dirty="0"/>
              <a:t>8-N-1</a:t>
            </a:r>
          </a:p>
          <a:p>
            <a:pPr lvl="2" algn="just"/>
            <a:r>
              <a:rPr lang="tr-TR" dirty="0"/>
              <a:t>1 + 8 + 1 -&gt; LSB</a:t>
            </a:r>
            <a:endParaRPr lang="x-none" dirty="0"/>
          </a:p>
          <a:p>
            <a:pPr lvl="2" algn="just"/>
            <a:r>
              <a:rPr lang="x-none" dirty="0"/>
              <a:t>N: not parity bit</a:t>
            </a:r>
          </a:p>
          <a:p>
            <a:pPr lvl="1" algn="just"/>
            <a:r>
              <a:rPr lang="tr-TR" dirty="0"/>
              <a:t>7-E-1</a:t>
            </a:r>
          </a:p>
          <a:p>
            <a:pPr lvl="2" algn="just"/>
            <a:r>
              <a:rPr lang="tr-TR" dirty="0"/>
              <a:t>1 + 7 + 1 (</a:t>
            </a:r>
            <a:r>
              <a:rPr lang="tr-TR" dirty="0" err="1"/>
              <a:t>Even</a:t>
            </a:r>
            <a:r>
              <a:rPr lang="tr-TR" dirty="0"/>
              <a:t>)</a:t>
            </a:r>
          </a:p>
          <a:p>
            <a:pPr algn="just"/>
            <a:r>
              <a:rPr lang="tr-TR" dirty="0"/>
              <a:t>Stop bit: 2-bits </a:t>
            </a:r>
            <a:r>
              <a:rPr lang="tr-TR" dirty="0" err="1"/>
              <a:t>long</a:t>
            </a:r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sp>
        <p:nvSpPr>
          <p:cNvPr id="1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597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Asynchronous</a:t>
            </a:r>
            <a:r>
              <a:rPr lang="tr-TR" dirty="0"/>
              <a:t>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="" xmlns:a16="http://schemas.microsoft.com/office/drawing/2014/main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Since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communication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sender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receiver</a:t>
            </a:r>
            <a:r>
              <a:rPr lang="tr-TR" dirty="0"/>
              <a:t> is not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simultaneously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b="1" dirty="0" err="1">
                <a:solidFill>
                  <a:srgbClr val="FFFF00"/>
                </a:solidFill>
              </a:rPr>
              <a:t>gaps</a:t>
            </a:r>
            <a:r>
              <a:rPr lang="tr-TR" dirty="0"/>
              <a:t> of </a:t>
            </a:r>
            <a:r>
              <a:rPr lang="tr-TR" dirty="0" err="1"/>
              <a:t>variable</a:t>
            </a:r>
            <a:r>
              <a:rPr lang="tr-TR" dirty="0"/>
              <a:t> </a:t>
            </a:r>
            <a:r>
              <a:rPr lang="tr-TR" dirty="0" err="1"/>
              <a:t>duration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bytes</a:t>
            </a:r>
            <a:r>
              <a:rPr lang="tr-TR" dirty="0"/>
              <a:t> sent.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66C057A-CE8C-8048-A35B-2E35A2AAF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6" y="3267023"/>
            <a:ext cx="7239747" cy="2804256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73537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Asynchronous</a:t>
            </a:r>
            <a:r>
              <a:rPr lang="tr-TR" dirty="0"/>
              <a:t>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="" xmlns:a16="http://schemas.microsoft.com/office/drawing/2014/main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Time </a:t>
            </a:r>
            <a:r>
              <a:rPr lang="tr-TR" dirty="0" err="1"/>
              <a:t>skew</a:t>
            </a:r>
            <a:endParaRPr lang="tr-TR" dirty="0"/>
          </a:p>
          <a:p>
            <a:pPr lvl="1" algn="just"/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processing</a:t>
            </a:r>
            <a:r>
              <a:rPr lang="tr-TR" dirty="0"/>
              <a:t> </a:t>
            </a:r>
            <a:r>
              <a:rPr lang="tr-TR" dirty="0" err="1"/>
              <a:t>speed</a:t>
            </a:r>
            <a:r>
              <a:rPr lang="tr-TR" dirty="0"/>
              <a:t> </a:t>
            </a:r>
            <a:r>
              <a:rPr lang="tr-TR" dirty="0" err="1"/>
              <a:t>difference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sides</a:t>
            </a:r>
            <a:r>
              <a:rPr lang="tr-TR" dirty="0"/>
              <a:t> is 5%</a:t>
            </a:r>
          </a:p>
          <a:p>
            <a:pPr lvl="2" algn="just"/>
            <a:r>
              <a:rPr lang="tr-TR" dirty="0"/>
              <a:t>8th -&gt; 45%</a:t>
            </a:r>
          </a:p>
          <a:p>
            <a:pPr algn="just"/>
            <a:r>
              <a:rPr lang="tr-TR" dirty="0"/>
              <a:t>Dial-</a:t>
            </a:r>
            <a:r>
              <a:rPr lang="tr-TR" dirty="0" err="1"/>
              <a:t>up</a:t>
            </a:r>
            <a:endParaRPr lang="tr-TR" dirty="0"/>
          </a:p>
          <a:p>
            <a:pPr lvl="1" algn="just"/>
            <a:r>
              <a:rPr lang="tr-TR" dirty="0"/>
              <a:t>Carrier </a:t>
            </a:r>
            <a:r>
              <a:rPr lang="tr-TR" dirty="0" err="1"/>
              <a:t>Signal</a:t>
            </a:r>
            <a:endParaRPr lang="tr-TR" dirty="0"/>
          </a:p>
          <a:p>
            <a:pPr lvl="1" algn="just"/>
            <a:endParaRPr lang="tr-TR" dirty="0"/>
          </a:p>
          <a:p>
            <a:pPr lvl="2" algn="just"/>
            <a:endParaRPr lang="tr-TR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3080667-6B4F-F24A-A299-3753D8CDB3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46342" y="3115026"/>
            <a:ext cx="7605751" cy="3188975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3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65965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Synchronous</a:t>
            </a:r>
            <a:r>
              <a:rPr lang="tr-TR" dirty="0"/>
              <a:t>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Much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big</a:t>
            </a:r>
            <a:r>
              <a:rPr lang="tr-TR" dirty="0"/>
              <a:t> data transfer </a:t>
            </a:r>
            <a:r>
              <a:rPr lang="tr-TR" dirty="0" err="1"/>
              <a:t>compare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Async</a:t>
            </a:r>
            <a:r>
              <a:rPr lang="tr-TR" dirty="0"/>
              <a:t> </a:t>
            </a:r>
            <a:r>
              <a:rPr lang="tr-TR" dirty="0" err="1"/>
              <a:t>within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(&gt;1000 </a:t>
            </a:r>
            <a:r>
              <a:rPr lang="tr-TR" dirty="0" err="1"/>
              <a:t>byte</a:t>
            </a:r>
            <a:r>
              <a:rPr lang="tr-TR" dirty="0"/>
              <a:t>)</a:t>
            </a:r>
          </a:p>
          <a:p>
            <a:pPr algn="just"/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</a:t>
            </a:r>
            <a:r>
              <a:rPr lang="tr-TR" dirty="0"/>
              <a:t> data </a:t>
            </a:r>
            <a:r>
              <a:rPr lang="tr-TR" dirty="0" err="1"/>
              <a:t>transmission</a:t>
            </a:r>
            <a:endParaRPr lang="tr-TR" dirty="0"/>
          </a:p>
          <a:p>
            <a:pPr lvl="1" algn="just"/>
            <a:r>
              <a:rPr lang="tr-TR" dirty="0"/>
              <a:t>A </a:t>
            </a:r>
            <a:r>
              <a:rPr lang="tr-TR" dirty="0" err="1"/>
              <a:t>special</a:t>
            </a:r>
            <a:r>
              <a:rPr lang="tr-TR" dirty="0"/>
              <a:t> bit </a:t>
            </a:r>
            <a:r>
              <a:rPr lang="tr-TR" dirty="0" err="1"/>
              <a:t>sequence</a:t>
            </a:r>
            <a:r>
              <a:rPr lang="tr-TR" dirty="0"/>
              <a:t> is sent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.</a:t>
            </a:r>
          </a:p>
          <a:p>
            <a:pPr algn="just"/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transferred</a:t>
            </a:r>
            <a:r>
              <a:rPr lang="tr-TR" dirty="0"/>
              <a:t> </a:t>
            </a:r>
            <a:r>
              <a:rPr lang="tr-TR" dirty="0" err="1"/>
              <a:t>properly</a:t>
            </a:r>
            <a:r>
              <a:rPr lang="tr-TR" dirty="0"/>
              <a:t>, </a:t>
            </a:r>
            <a:r>
              <a:rPr lang="tr-TR" dirty="0" err="1">
                <a:solidFill>
                  <a:srgbClr val="FFFF00"/>
                </a:solidFill>
              </a:rPr>
              <a:t>operations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must</a:t>
            </a:r>
            <a:r>
              <a:rPr lang="tr-TR" dirty="0">
                <a:solidFill>
                  <a:srgbClr val="FFFF00"/>
                </a:solidFill>
              </a:rPr>
              <a:t> be </a:t>
            </a:r>
            <a:r>
              <a:rPr lang="tr-TR" dirty="0" err="1">
                <a:solidFill>
                  <a:srgbClr val="FFFF00"/>
                </a:solidFill>
              </a:rPr>
              <a:t>carried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out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depending</a:t>
            </a:r>
            <a:r>
              <a:rPr lang="tr-TR" dirty="0">
                <a:solidFill>
                  <a:srgbClr val="FFFF00"/>
                </a:solidFill>
              </a:rPr>
              <a:t> on a </a:t>
            </a:r>
            <a:r>
              <a:rPr lang="tr-TR" dirty="0" err="1">
                <a:solidFill>
                  <a:srgbClr val="FFFF00"/>
                </a:solidFill>
              </a:rPr>
              <a:t>common</a:t>
            </a:r>
            <a:r>
              <a:rPr lang="tr-TR" dirty="0">
                <a:solidFill>
                  <a:srgbClr val="FFFF00"/>
                </a:solidFill>
              </a:rPr>
              <a:t> </a:t>
            </a:r>
            <a:r>
              <a:rPr lang="tr-TR" dirty="0" err="1">
                <a:solidFill>
                  <a:srgbClr val="FFFF00"/>
                </a:solidFill>
              </a:rPr>
              <a:t>timing</a:t>
            </a:r>
            <a:r>
              <a:rPr lang="tr-TR" dirty="0">
                <a:solidFill>
                  <a:srgbClr val="FFFF00"/>
                </a:solidFill>
              </a:rPr>
              <a:t> mark</a:t>
            </a:r>
            <a:r>
              <a:rPr lang="tr-TR" dirty="0"/>
              <a:t>.</a:t>
            </a:r>
          </a:p>
          <a:p>
            <a:pPr algn="just"/>
            <a:r>
              <a:rPr lang="tr-TR" dirty="0" err="1"/>
              <a:t>Like</a:t>
            </a:r>
            <a:r>
              <a:rPr lang="tr-TR" dirty="0"/>
              <a:t> an </a:t>
            </a:r>
            <a:r>
              <a:rPr lang="tr-TR" dirty="0" err="1"/>
              <a:t>assembly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.</a:t>
            </a:r>
          </a:p>
          <a:p>
            <a:pPr algn="just"/>
            <a:r>
              <a:rPr lang="tr-TR" dirty="0" err="1"/>
              <a:t>Clock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: A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line</a:t>
            </a:r>
            <a:endParaRPr lang="tr-TR" dirty="0"/>
          </a:p>
          <a:p>
            <a:pPr lvl="1" algn="just"/>
            <a:r>
              <a:rPr lang="tr-TR" dirty="0" err="1"/>
              <a:t>Clock</a:t>
            </a:r>
            <a:r>
              <a:rPr lang="tr-TR" dirty="0"/>
              <a:t> </a:t>
            </a:r>
            <a:r>
              <a:rPr lang="tr-TR" dirty="0" err="1"/>
              <a:t>pulse</a:t>
            </a:r>
            <a:r>
              <a:rPr lang="x-none" dirty="0"/>
              <a:t>  </a:t>
            </a:r>
          </a:p>
          <a:p>
            <a:pPr lvl="1" algn="just"/>
            <a:r>
              <a:rPr lang="x-none" dirty="0"/>
              <a:t>Short distance transmissions</a:t>
            </a:r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1" name="İçerik Yer Tutucusu 2">
            <a:extLst>
              <a:ext uri="{FF2B5EF4-FFF2-40B4-BE49-F238E27FC236}">
                <a16:creationId xmlns="" xmlns:a16="http://schemas.microsoft.com/office/drawing/2014/main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1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90401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Synchronous</a:t>
            </a:r>
            <a:r>
              <a:rPr lang="tr-TR" dirty="0"/>
              <a:t> </a:t>
            </a:r>
            <a:r>
              <a:rPr lang="tr-TR" dirty="0" err="1"/>
              <a:t>Serial</a:t>
            </a:r>
            <a:r>
              <a:rPr lang="tr-TR" dirty="0"/>
              <a:t> </a:t>
            </a:r>
            <a:r>
              <a:rPr lang="tr-TR" dirty="0" err="1"/>
              <a:t>Transmission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x-none" dirty="0"/>
              <a:t>Logical Level Synchronization</a:t>
            </a:r>
          </a:p>
          <a:p>
            <a:pPr lvl="1" algn="just"/>
            <a:r>
              <a:rPr lang="tr-TR" dirty="0" err="1"/>
              <a:t>Preamble</a:t>
            </a:r>
            <a:r>
              <a:rPr lang="tr-TR" dirty="0"/>
              <a:t> Bit </a:t>
            </a:r>
            <a:r>
              <a:rPr lang="tr-TR" dirty="0" err="1"/>
              <a:t>Array</a:t>
            </a:r>
            <a:endParaRPr lang="tr-TR" dirty="0"/>
          </a:p>
          <a:p>
            <a:pPr lvl="1" algn="just"/>
            <a:r>
              <a:rPr lang="tr-TR" dirty="0" err="1"/>
              <a:t>Postamble</a:t>
            </a:r>
            <a:r>
              <a:rPr lang="tr-TR" dirty="0"/>
              <a:t> Bit </a:t>
            </a:r>
            <a:r>
              <a:rPr lang="tr-TR" dirty="0" err="1"/>
              <a:t>Array</a:t>
            </a:r>
            <a:endParaRPr lang="tr-TR" dirty="0"/>
          </a:p>
          <a:p>
            <a:pPr lvl="1" algn="just"/>
            <a:r>
              <a:rPr lang="en-US" dirty="0"/>
              <a:t>Max 100 bits for control data.</a:t>
            </a:r>
            <a:endParaRPr lang="tr-TR" dirty="0"/>
          </a:p>
          <a:p>
            <a:pPr lvl="1" algn="just"/>
            <a:r>
              <a:rPr lang="tr-TR" dirty="0"/>
              <a:t>HDLC (</a:t>
            </a:r>
            <a:r>
              <a:rPr lang="en-US" dirty="0"/>
              <a:t>High Level Data Link Control)</a:t>
            </a:r>
          </a:p>
          <a:p>
            <a:pPr lvl="2" algn="just"/>
            <a:r>
              <a:rPr lang="en-US" dirty="0"/>
              <a:t>48 bits for control purposes.</a:t>
            </a:r>
          </a:p>
          <a:p>
            <a:pPr lvl="2" algn="just"/>
            <a:r>
              <a:rPr lang="en-US" dirty="0"/>
              <a:t>Example</a:t>
            </a:r>
          </a:p>
          <a:p>
            <a:pPr lvl="3" algn="just"/>
            <a:r>
              <a:rPr lang="en-US" dirty="0"/>
              <a:t>If we want to transfer 1000 characters in HDLC mode, how much bits send?</a:t>
            </a:r>
          </a:p>
          <a:p>
            <a:pPr lvl="4" algn="just"/>
            <a:r>
              <a:rPr lang="tr-TR" dirty="0"/>
              <a:t>1 </a:t>
            </a:r>
            <a:r>
              <a:rPr lang="tr-TR" dirty="0" err="1"/>
              <a:t>character</a:t>
            </a:r>
            <a:r>
              <a:rPr lang="tr-TR" dirty="0"/>
              <a:t> → 8 bit</a:t>
            </a:r>
          </a:p>
          <a:p>
            <a:pPr lvl="4" algn="just"/>
            <a:r>
              <a:rPr lang="tr-TR" dirty="0"/>
              <a:t>1000 </a:t>
            </a:r>
            <a:r>
              <a:rPr lang="tr-TR" dirty="0" err="1"/>
              <a:t>characters</a:t>
            </a:r>
            <a:r>
              <a:rPr lang="tr-TR" dirty="0"/>
              <a:t> → 1 </a:t>
            </a:r>
            <a:r>
              <a:rPr lang="tr-TR" dirty="0" err="1"/>
              <a:t>block</a:t>
            </a:r>
            <a:endParaRPr lang="tr-TR" dirty="0"/>
          </a:p>
          <a:p>
            <a:pPr lvl="4" algn="just"/>
            <a:r>
              <a:rPr lang="tr-TR" dirty="0"/>
              <a:t> Control data → 48-bit</a:t>
            </a:r>
          </a:p>
          <a:p>
            <a:pPr lvl="4" algn="just"/>
            <a:r>
              <a:rPr lang="tr-TR" dirty="0"/>
              <a:t>1 </a:t>
            </a:r>
            <a:r>
              <a:rPr lang="tr-TR" dirty="0" err="1"/>
              <a:t>block</a:t>
            </a:r>
            <a:r>
              <a:rPr lang="tr-TR" dirty="0"/>
              <a:t> → 8000 bit</a:t>
            </a:r>
          </a:p>
          <a:p>
            <a:pPr lvl="4" algn="just"/>
            <a:r>
              <a:rPr lang="tr-TR" dirty="0"/>
              <a:t>8000 + 48 → 8048 </a:t>
            </a:r>
            <a:r>
              <a:rPr lang="tr-TR" dirty="0" err="1"/>
              <a:t>bits</a:t>
            </a:r>
            <a:endParaRPr lang="tr-TR" dirty="0"/>
          </a:p>
          <a:p>
            <a:pPr lvl="4" algn="just"/>
            <a:r>
              <a:rPr lang="tr-TR" dirty="0" err="1"/>
              <a:t>Load</a:t>
            </a:r>
            <a:r>
              <a:rPr lang="tr-TR" dirty="0"/>
              <a:t> of </a:t>
            </a:r>
            <a:r>
              <a:rPr lang="tr-TR" dirty="0" err="1"/>
              <a:t>control</a:t>
            </a:r>
            <a:r>
              <a:rPr lang="tr-TR" dirty="0"/>
              <a:t> data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bloc</a:t>
            </a:r>
            <a:r>
              <a:rPr lang="tr-TR" dirty="0"/>
              <a:t> → 48 / 8048 ≈ 0,6% 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1" name="İçerik Yer Tutucusu 2">
            <a:extLst>
              <a:ext uri="{FF2B5EF4-FFF2-40B4-BE49-F238E27FC236}">
                <a16:creationId xmlns="" xmlns:a16="http://schemas.microsoft.com/office/drawing/2014/main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1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599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Asynchronous</a:t>
            </a:r>
            <a:r>
              <a:rPr lang="tr-TR" dirty="0"/>
              <a:t> ST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Synchronous</a:t>
            </a:r>
            <a:r>
              <a:rPr lang="tr-TR" dirty="0"/>
              <a:t> ST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21" name="İçerik Yer Tutucusu 2">
            <a:extLst>
              <a:ext uri="{FF2B5EF4-FFF2-40B4-BE49-F238E27FC236}">
                <a16:creationId xmlns="" xmlns:a16="http://schemas.microsoft.com/office/drawing/2014/main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F0634BD9-3347-4E48-AFEC-3CD3DF9C7E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10088" y="2224687"/>
          <a:ext cx="8996471" cy="421490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229120">
                  <a:extLst>
                    <a:ext uri="{9D8B030D-6E8A-4147-A177-3AD203B41FA5}">
                      <a16:colId xmlns="" xmlns:a16="http://schemas.microsoft.com/office/drawing/2014/main" val="552403040"/>
                    </a:ext>
                  </a:extLst>
                </a:gridCol>
                <a:gridCol w="4767351">
                  <a:extLst>
                    <a:ext uri="{9D8B030D-6E8A-4147-A177-3AD203B41FA5}">
                      <a16:colId xmlns="" xmlns:a16="http://schemas.microsoft.com/office/drawing/2014/main" val="2026813565"/>
                    </a:ext>
                  </a:extLst>
                </a:gridCol>
              </a:tblGrid>
              <a:tr h="4214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Synchronous</a:t>
                      </a:r>
                      <a:endParaRPr lang="x-none" sz="24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400" dirty="0" err="1"/>
                        <a:t>Asynchronous</a:t>
                      </a:r>
                      <a:endParaRPr lang="x-none" sz="2400" b="1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51569975"/>
                  </a:ext>
                </a:extLst>
              </a:tr>
              <a:tr h="3793417">
                <a:tc>
                  <a:txBody>
                    <a:bodyPr/>
                    <a:lstStyle/>
                    <a:p>
                      <a:pPr marL="342900" lvl="0" indent="-342900" hangingPunct="0">
                        <a:buFont typeface="Symbol" pitchFamily="2" charset="2"/>
                        <a:buChar char=""/>
                        <a:tabLst>
                          <a:tab pos="228600" algn="l"/>
                        </a:tabLst>
                      </a:pP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Much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more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efficient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usage</a:t>
                      </a:r>
                      <a:endParaRPr lang="x-none" sz="2400" b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Symbol" pitchFamily="2" charset="2"/>
                        <a:buChar char=""/>
                        <a:tabLst>
                          <a:tab pos="228600" algn="l"/>
                        </a:tabLst>
                      </a:pP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Better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error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control</a:t>
                      </a:r>
                      <a:endParaRPr lang="tr-TR" sz="2400" b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Symbol" pitchFamily="2" charset="2"/>
                        <a:buChar char=""/>
                        <a:tabLst>
                          <a:tab pos="228600" algn="l"/>
                        </a:tabLst>
                      </a:pP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High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transmission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speed</a:t>
                      </a:r>
                      <a:endParaRPr lang="x-none" sz="2400" b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hangingPunct="0">
                        <a:buFont typeface="Symbol" pitchFamily="2" charset="2"/>
                        <a:buChar char=""/>
                        <a:tabLst>
                          <a:tab pos="228600" algn="l"/>
                        </a:tabLst>
                      </a:pP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Simple</a:t>
                      </a:r>
                      <a:endParaRPr lang="x-none" sz="2400" b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Symbol" pitchFamily="2" charset="2"/>
                        <a:buChar char=""/>
                        <a:tabLst>
                          <a:tab pos="228600" algn="l"/>
                        </a:tabLst>
                      </a:pP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Cheap</a:t>
                      </a:r>
                      <a:endParaRPr lang="x-none" sz="2400" b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Symbol" pitchFamily="2" charset="2"/>
                        <a:buChar char=""/>
                        <a:tabLst>
                          <a:tab pos="228600" algn="l"/>
                        </a:tabLst>
                      </a:pP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Additional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effort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required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for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timing</a:t>
                      </a:r>
                      <a:endParaRPr lang="tr-TR" sz="2400" b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Symbol" pitchFamily="2" charset="2"/>
                        <a:buChar char=""/>
                        <a:tabLst>
                          <a:tab pos="228600" algn="l"/>
                        </a:tabLst>
                      </a:pP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Limited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speed</a:t>
                      </a:r>
                      <a:endParaRPr lang="x-none" sz="2400" b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hangingPunct="0">
                        <a:buFont typeface="Symbol" pitchFamily="2" charset="2"/>
                        <a:buChar char=""/>
                      </a:pP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Limited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error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control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mechanism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(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parity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42900" lvl="0" indent="-342900" hangingPunct="0">
                        <a:buFont typeface="Symbol" pitchFamily="2" charset="2"/>
                        <a:buChar char=""/>
                      </a:pP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20%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loss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due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start /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end</a:t>
                      </a:r>
                      <a:r>
                        <a:rPr lang="tr-TR" sz="24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tr-TR" sz="2400" b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bits</a:t>
                      </a:r>
                      <a:endParaRPr lang="x-none" sz="2400" b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11418523"/>
                  </a:ext>
                </a:extLst>
              </a:tr>
            </a:tbl>
          </a:graphicData>
        </a:graphic>
      </p:graphicFrame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59477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listening</a:t>
            </a:r>
            <a:r>
              <a:rPr lang="tr-TR" dirty="0"/>
              <a:t>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87102FDA-0BB3-4F43-A4D2-0E90DE67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14" y="2610676"/>
            <a:ext cx="2335172" cy="2335172"/>
          </a:xfrm>
        </p:spPr>
      </p:pic>
      <p:sp>
        <p:nvSpPr>
          <p:cNvPr id="7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58670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Signals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F5D959C-C96D-8D49-8F40-CD003E37F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0" y="3036502"/>
            <a:ext cx="5592029" cy="2536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4170ED9-C065-6D4D-AAF1-250E6066F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33" y="3015515"/>
            <a:ext cx="5623802" cy="2536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8CA4B0-8B9A-7C4E-808B-64EE513CD11F}"/>
              </a:ext>
            </a:extLst>
          </p:cNvPr>
          <p:cNvSpPr txBox="1"/>
          <p:nvPr/>
        </p:nvSpPr>
        <p:spPr>
          <a:xfrm>
            <a:off x="1904368" y="2678450"/>
            <a:ext cx="223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Continious</a:t>
            </a:r>
            <a:r>
              <a:rPr lang="tr-TR" dirty="0"/>
              <a:t> - Analog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981CFFC-B705-6D44-B288-DB30FE3D4432}"/>
              </a:ext>
            </a:extLst>
          </p:cNvPr>
          <p:cNvSpPr txBox="1"/>
          <p:nvPr/>
        </p:nvSpPr>
        <p:spPr>
          <a:xfrm>
            <a:off x="8224071" y="266340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Discrete</a:t>
            </a:r>
            <a:r>
              <a:rPr lang="tr-TR" dirty="0"/>
              <a:t> - </a:t>
            </a:r>
            <a:r>
              <a:rPr lang="tr-TR" dirty="0" err="1"/>
              <a:t>Digital</a:t>
            </a:r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2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38873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Signals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C8CA4B0-8B9A-7C4E-808B-64EE513CD11F}"/>
              </a:ext>
            </a:extLst>
          </p:cNvPr>
          <p:cNvSpPr txBox="1"/>
          <p:nvPr/>
        </p:nvSpPr>
        <p:spPr>
          <a:xfrm>
            <a:off x="0" y="1968049"/>
            <a:ext cx="1216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Periodic</a:t>
            </a:r>
            <a:endParaRPr lang="tr-TR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981CFFC-B705-6D44-B288-DB30FE3D4432}"/>
              </a:ext>
            </a:extLst>
          </p:cNvPr>
          <p:cNvSpPr txBox="1"/>
          <p:nvPr/>
        </p:nvSpPr>
        <p:spPr>
          <a:xfrm>
            <a:off x="0" y="4301689"/>
            <a:ext cx="1216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Non-periodic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A3F17ED-4A14-CC4E-9A50-C6B1D2AFF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82" y="2283801"/>
            <a:ext cx="7519812" cy="1687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B0F4B0D-BF99-6948-88FE-C9CEE1FA1A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83" y="4628361"/>
            <a:ext cx="7519812" cy="1836901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2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76019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Analog </a:t>
            </a:r>
            <a:r>
              <a:rPr lang="tr-TR" dirty="0" err="1"/>
              <a:t>Signals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3" name="Object 12">
            <a:extLst>
              <a:ext uri="{FF2B5EF4-FFF2-40B4-BE49-F238E27FC236}">
                <a16:creationId xmlns="" xmlns:a16="http://schemas.microsoft.com/office/drawing/2014/main" id="{C8698528-9E25-2045-A9FA-68A27A0B8B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766272"/>
              </p:ext>
            </p:extLst>
          </p:nvPr>
        </p:nvGraphicFramePr>
        <p:xfrm>
          <a:off x="947460" y="2858997"/>
          <a:ext cx="3666573" cy="558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r:id="rId4" imgW="1320800" imgH="203200" progId="Equation.3">
                  <p:embed/>
                </p:oleObj>
              </mc:Choice>
              <mc:Fallback>
                <p:oleObj r:id="rId4" imgW="13208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460" y="2858997"/>
                        <a:ext cx="3666573" cy="558716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94E275A-E7CC-5345-A948-1FA6726411A7}"/>
              </a:ext>
            </a:extLst>
          </p:cNvPr>
          <p:cNvSpPr txBox="1"/>
          <p:nvPr/>
        </p:nvSpPr>
        <p:spPr>
          <a:xfrm>
            <a:off x="947460" y="2451732"/>
            <a:ext cx="3666573" cy="381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Simple Analog </a:t>
            </a:r>
            <a:r>
              <a:rPr lang="tr-TR" dirty="0" err="1"/>
              <a:t>Signals</a:t>
            </a:r>
            <a:endParaRPr lang="tr-TR" dirty="0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16" name="Object 15">
            <a:extLst>
              <a:ext uri="{FF2B5EF4-FFF2-40B4-BE49-F238E27FC236}">
                <a16:creationId xmlns="" xmlns:a16="http://schemas.microsoft.com/office/drawing/2014/main" id="{12C08019-3A9D-964D-9A1C-D2FA1C3EB5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469232"/>
              </p:ext>
            </p:extLst>
          </p:nvPr>
        </p:nvGraphicFramePr>
        <p:xfrm>
          <a:off x="680321" y="4211267"/>
          <a:ext cx="4200853" cy="1235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r:id="rId6" imgW="1511300" imgH="444500" progId="Equation.3">
                  <p:embed/>
                </p:oleObj>
              </mc:Choice>
              <mc:Fallback>
                <p:oleObj r:id="rId6" imgW="15113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321" y="4211267"/>
                        <a:ext cx="4200853" cy="123554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9B51786-31A8-EB44-8E3D-9CCB3D6A5679}"/>
              </a:ext>
            </a:extLst>
          </p:cNvPr>
          <p:cNvSpPr txBox="1"/>
          <p:nvPr/>
        </p:nvSpPr>
        <p:spPr>
          <a:xfrm>
            <a:off x="680321" y="3865340"/>
            <a:ext cx="420085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Complex</a:t>
            </a:r>
            <a:r>
              <a:rPr lang="tr-TR" dirty="0"/>
              <a:t> </a:t>
            </a:r>
            <a:r>
              <a:rPr lang="tr-TR" dirty="0" err="1"/>
              <a:t>Analogue</a:t>
            </a:r>
            <a:r>
              <a:rPr lang="tr-TR" dirty="0"/>
              <a:t> </a:t>
            </a:r>
            <a:r>
              <a:rPr lang="tr-TR" dirty="0" err="1"/>
              <a:t>Signals</a:t>
            </a:r>
            <a:endParaRPr lang="tr-TR" dirty="0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5138927" y="2336873"/>
            <a:ext cx="6851967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v – </a:t>
            </a:r>
            <a:r>
              <a:rPr lang="tr-TR" dirty="0" err="1"/>
              <a:t>Amplitude</a:t>
            </a:r>
            <a:endParaRPr lang="tr-TR" dirty="0"/>
          </a:p>
          <a:p>
            <a:pPr lvl="1" algn="just"/>
            <a:r>
              <a:rPr lang="tr-TR" dirty="0"/>
              <a:t>Volt - V</a:t>
            </a:r>
            <a:r>
              <a:rPr lang="x-none" dirty="0"/>
              <a:t> </a:t>
            </a:r>
          </a:p>
          <a:p>
            <a:pPr lvl="1" algn="just"/>
            <a:r>
              <a:rPr lang="tr-TR" dirty="0"/>
              <a:t>Amper - A</a:t>
            </a:r>
            <a:r>
              <a:rPr lang="x-none" dirty="0"/>
              <a:t> </a:t>
            </a:r>
          </a:p>
          <a:p>
            <a:pPr lvl="1" algn="just"/>
            <a:r>
              <a:rPr lang="tr-TR" dirty="0" err="1"/>
              <a:t>Watt</a:t>
            </a:r>
            <a:r>
              <a:rPr lang="tr-TR" dirty="0"/>
              <a:t>-W</a:t>
            </a:r>
            <a:r>
              <a:rPr lang="x-none" dirty="0"/>
              <a:t> </a:t>
            </a:r>
            <a:endParaRPr lang="tr-TR" dirty="0"/>
          </a:p>
          <a:p>
            <a:pPr algn="just"/>
            <a:r>
              <a:rPr lang="tr-TR" dirty="0"/>
              <a:t>f – </a:t>
            </a:r>
            <a:r>
              <a:rPr lang="tr-TR" dirty="0" err="1"/>
              <a:t>Frequency</a:t>
            </a:r>
            <a:endParaRPr lang="tr-TR" dirty="0"/>
          </a:p>
          <a:p>
            <a:pPr lvl="1" algn="just"/>
            <a:r>
              <a:rPr lang="tr-TR" dirty="0" err="1"/>
              <a:t>Cycle</a:t>
            </a:r>
            <a:r>
              <a:rPr lang="tr-TR" dirty="0"/>
              <a:t> </a:t>
            </a:r>
          </a:p>
          <a:p>
            <a:pPr lvl="1" algn="just"/>
            <a:r>
              <a:rPr lang="tr-TR" dirty="0"/>
              <a:t>Hertz - Hz </a:t>
            </a:r>
          </a:p>
          <a:p>
            <a:pPr algn="just"/>
            <a:r>
              <a:rPr lang="tr-TR" dirty="0">
                <a:sym typeface="Symbol" pitchFamily="2" charset="2"/>
              </a:rPr>
              <a:t> </a:t>
            </a:r>
            <a:r>
              <a:rPr lang="tr-TR" dirty="0"/>
              <a:t>- </a:t>
            </a:r>
            <a:r>
              <a:rPr lang="tr-TR" dirty="0" err="1"/>
              <a:t>Phase</a:t>
            </a:r>
            <a:r>
              <a:rPr lang="x-none" dirty="0"/>
              <a:t> </a:t>
            </a:r>
          </a:p>
          <a:p>
            <a:pPr lvl="1" algn="just"/>
            <a:r>
              <a:rPr lang="tr-TR" dirty="0" err="1"/>
              <a:t>Degree</a:t>
            </a:r>
            <a:r>
              <a:rPr lang="tr-TR" dirty="0"/>
              <a:t> - </a:t>
            </a:r>
            <a:r>
              <a:rPr lang="tr-TR" dirty="0">
                <a:sym typeface="Symbol" pitchFamily="2" charset="2"/>
              </a:rPr>
              <a:t></a:t>
            </a:r>
            <a:endParaRPr lang="x-none" dirty="0">
              <a:sym typeface="Symbol" pitchFamily="2" charset="2"/>
            </a:endParaRPr>
          </a:p>
          <a:p>
            <a:pPr lvl="1" algn="just"/>
            <a:r>
              <a:rPr lang="tr-TR" dirty="0" err="1">
                <a:sym typeface="Symbol" pitchFamily="2" charset="2"/>
              </a:rPr>
              <a:t>Radian</a:t>
            </a:r>
            <a:r>
              <a:rPr lang="tr-TR" dirty="0">
                <a:sym typeface="Symbol" pitchFamily="2" charset="2"/>
              </a:rPr>
              <a:t> - </a:t>
            </a:r>
            <a:r>
              <a:rPr lang="x-none" dirty="0"/>
              <a:t> </a:t>
            </a:r>
            <a:r>
              <a:rPr lang="tr-TR" dirty="0"/>
              <a:t>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="" xmlns:a16="http://schemas.microsoft.com/office/drawing/2014/main" id="{DDEE74B1-64C1-4343-BAF5-8F98FF3D6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807220"/>
              </p:ext>
            </p:extLst>
          </p:nvPr>
        </p:nvGraphicFramePr>
        <p:xfrm>
          <a:off x="8381588" y="2451732"/>
          <a:ext cx="3043269" cy="158377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1374322">
                  <a:extLst>
                    <a:ext uri="{9D8B030D-6E8A-4147-A177-3AD203B41FA5}">
                      <a16:colId xmlns="" xmlns:a16="http://schemas.microsoft.com/office/drawing/2014/main" val="2060239846"/>
                    </a:ext>
                  </a:extLst>
                </a:gridCol>
                <a:gridCol w="1668947">
                  <a:extLst>
                    <a:ext uri="{9D8B030D-6E8A-4147-A177-3AD203B41FA5}">
                      <a16:colId xmlns="" xmlns:a16="http://schemas.microsoft.com/office/drawing/2014/main" val="3881929152"/>
                    </a:ext>
                  </a:extLst>
                </a:gridCol>
              </a:tblGrid>
              <a:tr h="405768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 b="1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Frequency</a:t>
                      </a:r>
                      <a:endParaRPr lang="x-none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 b="1" dirty="0">
                          <a:solidFill>
                            <a:schemeClr val="bg1"/>
                          </a:solidFill>
                          <a:effectLst/>
                        </a:rPr>
                        <a:t>Time </a:t>
                      </a:r>
                      <a:endParaRPr lang="x-none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74879866"/>
                  </a:ext>
                </a:extLst>
              </a:tr>
              <a:tr h="23560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>
                          <a:solidFill>
                            <a:schemeClr val="bg1"/>
                          </a:solidFill>
                          <a:effectLst/>
                        </a:rPr>
                        <a:t>Hz</a:t>
                      </a:r>
                      <a:endParaRPr lang="x-none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sec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second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x-none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86375975"/>
                  </a:ext>
                </a:extLst>
              </a:tr>
              <a:tr h="23560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>
                          <a:solidFill>
                            <a:schemeClr val="bg1"/>
                          </a:solidFill>
                          <a:effectLst/>
                        </a:rPr>
                        <a:t>KHz</a:t>
                      </a:r>
                      <a:endParaRPr lang="x-none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msec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 (milli </a:t>
                      </a:r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second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x-none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8656917"/>
                  </a:ext>
                </a:extLst>
              </a:tr>
              <a:tr h="23560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>
                          <a:solidFill>
                            <a:schemeClr val="bg1"/>
                          </a:solidFill>
                          <a:effectLst/>
                        </a:rPr>
                        <a:t>MHz</a:t>
                      </a:r>
                      <a:endParaRPr lang="x-none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μsec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micro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second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x-none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65940314"/>
                  </a:ext>
                </a:extLst>
              </a:tr>
              <a:tr h="23560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>
                          <a:solidFill>
                            <a:schemeClr val="bg1"/>
                          </a:solidFill>
                          <a:effectLst/>
                        </a:rPr>
                        <a:t>GHz</a:t>
                      </a:r>
                      <a:endParaRPr lang="x-none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nsec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nano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second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x-none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4779432"/>
                  </a:ext>
                </a:extLst>
              </a:tr>
              <a:tr h="235601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>
                          <a:solidFill>
                            <a:schemeClr val="bg1"/>
                          </a:solidFill>
                          <a:effectLst/>
                        </a:rPr>
                        <a:t>THz</a:t>
                      </a:r>
                      <a:endParaRPr lang="x-none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psec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pico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tr-TR" sz="1200" dirty="0" err="1">
                          <a:solidFill>
                            <a:schemeClr val="bg1"/>
                          </a:solidFill>
                          <a:effectLst/>
                        </a:rPr>
                        <a:t>second</a:t>
                      </a:r>
                      <a:r>
                        <a:rPr lang="tr-TR" sz="1200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  <a:endParaRPr lang="x-none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4410290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7901A33-B101-544A-96F2-8755E27D20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60" y="5061975"/>
            <a:ext cx="4697634" cy="1532992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58311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Analog </a:t>
            </a:r>
            <a:r>
              <a:rPr lang="tr-TR" dirty="0" err="1"/>
              <a:t>Signals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981CFFC-B705-6D44-B288-DB30FE3D4432}"/>
              </a:ext>
            </a:extLst>
          </p:cNvPr>
          <p:cNvSpPr txBox="1"/>
          <p:nvPr/>
        </p:nvSpPr>
        <p:spPr>
          <a:xfrm>
            <a:off x="1285784" y="255782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Change</a:t>
            </a:r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5391ADD-286F-D24C-96F2-A284AB2EC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30" y="2077220"/>
            <a:ext cx="5099315" cy="1439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C6D868F-9BC1-DC46-945B-E91731EB6B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30" y="3650814"/>
            <a:ext cx="5099314" cy="1439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B72E29B9-48AD-7C4A-8BE0-3D1A57CC2F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30" y="5178539"/>
            <a:ext cx="5099312" cy="14397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5F0D02D-3064-6045-9A2C-45009AD1424E}"/>
              </a:ext>
            </a:extLst>
          </p:cNvPr>
          <p:cNvSpPr txBox="1"/>
          <p:nvPr/>
        </p:nvSpPr>
        <p:spPr>
          <a:xfrm>
            <a:off x="1285784" y="4107976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Amplitude</a:t>
            </a:r>
            <a:r>
              <a:rPr lang="tr-TR" dirty="0"/>
              <a:t> </a:t>
            </a:r>
            <a:r>
              <a:rPr lang="tr-TR" dirty="0" err="1"/>
              <a:t>Change</a:t>
            </a:r>
            <a:endParaRPr lang="tr-TR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F18A356-C7B8-F44F-B461-64C867B239EA}"/>
              </a:ext>
            </a:extLst>
          </p:cNvPr>
          <p:cNvSpPr txBox="1"/>
          <p:nvPr/>
        </p:nvSpPr>
        <p:spPr>
          <a:xfrm>
            <a:off x="1285784" y="5713725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Phase</a:t>
            </a:r>
            <a:r>
              <a:rPr lang="tr-TR" dirty="0"/>
              <a:t> </a:t>
            </a:r>
            <a:r>
              <a:rPr lang="tr-TR" dirty="0" err="1"/>
              <a:t>Change</a:t>
            </a:r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4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07129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Signals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4770262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Non-periodic</a:t>
            </a:r>
            <a:endParaRPr lang="tr-TR" dirty="0"/>
          </a:p>
          <a:p>
            <a:pPr algn="just"/>
            <a:r>
              <a:rPr lang="tr-TR" dirty="0"/>
              <a:t>Bit-rate</a:t>
            </a:r>
          </a:p>
          <a:p>
            <a:pPr lvl="1" algn="just"/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bits</a:t>
            </a:r>
            <a:r>
              <a:rPr lang="tr-TR" dirty="0"/>
              <a:t> </a:t>
            </a:r>
            <a:r>
              <a:rPr lang="tr-TR" dirty="0" err="1"/>
              <a:t>transferred</a:t>
            </a:r>
            <a:r>
              <a:rPr lang="tr-TR" dirty="0"/>
              <a:t> in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second</a:t>
            </a:r>
            <a:endParaRPr lang="tr-TR" dirty="0"/>
          </a:p>
          <a:p>
            <a:pPr algn="just"/>
            <a:r>
              <a:rPr lang="tr-TR" dirty="0"/>
              <a:t>Bit-</a:t>
            </a:r>
            <a:r>
              <a:rPr lang="tr-TR" dirty="0" err="1"/>
              <a:t>interval</a:t>
            </a:r>
            <a:endParaRPr lang="tr-TR" dirty="0"/>
          </a:p>
          <a:p>
            <a:pPr lvl="1" algn="just"/>
            <a:r>
              <a:rPr lang="tr-TR" dirty="0" err="1"/>
              <a:t>The</a:t>
            </a:r>
            <a:r>
              <a:rPr lang="tr-TR" dirty="0"/>
              <a:t> time it </a:t>
            </a:r>
            <a:r>
              <a:rPr lang="tr-TR" dirty="0" err="1"/>
              <a:t>takes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transmit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bit (in </a:t>
            </a:r>
            <a:r>
              <a:rPr lang="tr-TR" dirty="0" err="1"/>
              <a:t>seconds</a:t>
            </a:r>
            <a:r>
              <a:rPr lang="tr-TR" dirty="0"/>
              <a:t>)</a:t>
            </a:r>
          </a:p>
          <a:p>
            <a:pPr lvl="1" algn="just"/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F157738-3CDB-F74C-A645-467FE5CCC1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68" y="2336873"/>
            <a:ext cx="5818378" cy="3316558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2338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34017" y="753228"/>
            <a:ext cx="10164463" cy="1080938"/>
          </a:xfrm>
        </p:spPr>
        <p:txBody>
          <a:bodyPr/>
          <a:lstStyle/>
          <a:p>
            <a:r>
              <a:rPr lang="tr-TR" dirty="0" err="1"/>
              <a:t>Elements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Negatively</a:t>
            </a:r>
            <a:r>
              <a:rPr lang="tr-TR" dirty="0"/>
              <a:t> </a:t>
            </a:r>
            <a:r>
              <a:rPr lang="tr-TR" dirty="0" err="1"/>
              <a:t>Affect</a:t>
            </a:r>
            <a:r>
              <a:rPr lang="tr-TR" dirty="0"/>
              <a:t> </a:t>
            </a:r>
            <a:r>
              <a:rPr lang="tr-TR" dirty="0" err="1"/>
              <a:t>Communication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4" y="2336873"/>
            <a:ext cx="8175688" cy="42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Distortion</a:t>
            </a:r>
            <a:r>
              <a:rPr lang="x-none" dirty="0"/>
              <a:t> </a:t>
            </a:r>
          </a:p>
          <a:p>
            <a:pPr lvl="1" algn="just"/>
            <a:r>
              <a:rPr lang="tr-TR" dirty="0" err="1"/>
              <a:t>Attenuation</a:t>
            </a:r>
            <a:endParaRPr lang="tr-TR" dirty="0"/>
          </a:p>
          <a:p>
            <a:pPr lvl="2" algn="just"/>
            <a:r>
              <a:rPr lang="tr-TR" dirty="0" err="1"/>
              <a:t>dB</a:t>
            </a:r>
            <a:endParaRPr lang="tr-TR" dirty="0"/>
          </a:p>
          <a:p>
            <a:pPr lvl="2" algn="just"/>
            <a:r>
              <a:rPr lang="tr-TR" dirty="0"/>
              <a:t>Solution: </a:t>
            </a:r>
            <a:r>
              <a:rPr lang="tr-TR" dirty="0" err="1"/>
              <a:t>Amplifying</a:t>
            </a:r>
            <a:r>
              <a:rPr lang="x-none" dirty="0"/>
              <a:t> </a:t>
            </a:r>
          </a:p>
          <a:p>
            <a:pPr lvl="3" algn="just"/>
            <a:r>
              <a:rPr lang="x-none" dirty="0"/>
              <a:t>Analog?</a:t>
            </a:r>
            <a:endParaRPr lang="tr-TR" dirty="0"/>
          </a:p>
          <a:p>
            <a:pPr lvl="1" algn="just"/>
            <a:r>
              <a:rPr lang="tr-TR" dirty="0" err="1"/>
              <a:t>Noise</a:t>
            </a:r>
            <a:endParaRPr lang="tr-TR" dirty="0"/>
          </a:p>
          <a:p>
            <a:pPr lvl="2" algn="just"/>
            <a:r>
              <a:rPr lang="tr-TR" dirty="0" err="1"/>
              <a:t>Even</a:t>
            </a:r>
            <a:r>
              <a:rPr lang="tr-TR" dirty="0"/>
              <a:t> </a:t>
            </a:r>
            <a:r>
              <a:rPr lang="tr-TR" dirty="0" err="1"/>
              <a:t>Idle</a:t>
            </a:r>
            <a:r>
              <a:rPr lang="tr-TR" dirty="0"/>
              <a:t> </a:t>
            </a:r>
            <a:r>
              <a:rPr lang="tr-TR" dirty="0" err="1"/>
              <a:t>mode</a:t>
            </a:r>
            <a:endParaRPr lang="tr-TR" dirty="0"/>
          </a:p>
          <a:p>
            <a:pPr lvl="2" algn="just"/>
            <a:r>
              <a:rPr lang="tr-TR" dirty="0" err="1"/>
              <a:t>Thermal</a:t>
            </a:r>
            <a:r>
              <a:rPr lang="tr-TR" dirty="0"/>
              <a:t> </a:t>
            </a:r>
            <a:r>
              <a:rPr lang="tr-TR" dirty="0" err="1"/>
              <a:t>noise</a:t>
            </a:r>
            <a:endParaRPr lang="tr-TR" dirty="0"/>
          </a:p>
          <a:p>
            <a:pPr lvl="3" algn="just"/>
            <a:r>
              <a:rPr lang="tr-TR" dirty="0"/>
              <a:t>Motion of </a:t>
            </a:r>
            <a:r>
              <a:rPr lang="tr-TR" dirty="0" err="1"/>
              <a:t>atomic</a:t>
            </a:r>
            <a:r>
              <a:rPr lang="tr-TR" dirty="0"/>
              <a:t> </a:t>
            </a:r>
            <a:r>
              <a:rPr lang="tr-TR" dirty="0" err="1"/>
              <a:t>fragments</a:t>
            </a:r>
            <a:endParaRPr lang="tr-TR" dirty="0"/>
          </a:p>
          <a:p>
            <a:pPr lvl="2" algn="just"/>
            <a:r>
              <a:rPr lang="tr-TR" dirty="0" err="1"/>
              <a:t>Impulse</a:t>
            </a:r>
            <a:r>
              <a:rPr lang="tr-TR" dirty="0"/>
              <a:t> </a:t>
            </a:r>
            <a:r>
              <a:rPr lang="tr-TR" dirty="0" err="1"/>
              <a:t>noise</a:t>
            </a:r>
            <a:endParaRPr lang="tr-TR" dirty="0"/>
          </a:p>
          <a:p>
            <a:pPr lvl="3" algn="just"/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electromagnetic</a:t>
            </a:r>
            <a:r>
              <a:rPr lang="tr-TR" dirty="0"/>
              <a:t> </a:t>
            </a:r>
            <a:r>
              <a:rPr lang="tr-TR" dirty="0" err="1"/>
              <a:t>signal</a:t>
            </a:r>
            <a:endParaRPr lang="tr-TR" dirty="0"/>
          </a:p>
          <a:p>
            <a:pPr lvl="1" algn="just"/>
            <a:r>
              <a:rPr lang="tr-TR" dirty="0"/>
              <a:t>Cross talk</a:t>
            </a:r>
          </a:p>
          <a:p>
            <a:pPr lvl="1" algn="just"/>
            <a:r>
              <a:rPr lang="tr-TR" dirty="0" err="1"/>
              <a:t>Delay</a:t>
            </a:r>
            <a:endParaRPr lang="tr-TR" dirty="0"/>
          </a:p>
          <a:p>
            <a:pPr lvl="1" algn="just"/>
            <a:r>
              <a:rPr lang="tr-TR" dirty="0" err="1"/>
              <a:t>Propagation</a:t>
            </a:r>
            <a:r>
              <a:rPr lang="tr-TR" dirty="0"/>
              <a:t>: </a:t>
            </a:r>
            <a:r>
              <a:rPr lang="tr-TR" dirty="0" err="1"/>
              <a:t>Velocity</a:t>
            </a:r>
            <a:r>
              <a:rPr lang="tr-TR" dirty="0"/>
              <a:t> of a </a:t>
            </a:r>
            <a:r>
              <a:rPr lang="tr-TR" dirty="0" err="1"/>
              <a:t>sinusoidal</a:t>
            </a:r>
            <a:r>
              <a:rPr lang="tr-TR" dirty="0"/>
              <a:t> </a:t>
            </a:r>
            <a:r>
              <a:rPr lang="tr-TR" dirty="0" err="1"/>
              <a:t>signal</a:t>
            </a:r>
            <a:r>
              <a:rPr lang="tr-TR" dirty="0"/>
              <a:t> in a </a:t>
            </a:r>
            <a:r>
              <a:rPr lang="tr-TR" dirty="0" err="1"/>
              <a:t>transmission</a:t>
            </a:r>
            <a:r>
              <a:rPr lang="tr-TR" dirty="0"/>
              <a:t> </a:t>
            </a:r>
            <a:r>
              <a:rPr lang="tr-TR" dirty="0" err="1"/>
              <a:t>line</a:t>
            </a:r>
            <a:r>
              <a:rPr lang="tr-TR" dirty="0"/>
              <a:t> 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:a16="http://schemas.microsoft.com/office/drawing/2014/main" xmlns="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2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79442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{48F77DEF-BCCD-7A47-BD22-084FBB65EBAF}tf10001057</Template>
  <TotalTime>2786</TotalTime>
  <Words>1949</Words>
  <Application>Microsoft Office PowerPoint</Application>
  <PresentationFormat>Geniş ekran</PresentationFormat>
  <Paragraphs>498</Paragraphs>
  <Slides>37</Slides>
  <Notes>36</Notes>
  <HiddenSlides>2</HiddenSlides>
  <MMClips>0</MMClips>
  <ScaleCrop>false</ScaleCrop>
  <HeadingPairs>
    <vt:vector size="8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Symbol</vt:lpstr>
      <vt:lpstr>Times New Roman</vt:lpstr>
      <vt:lpstr>Trebuchet MS</vt:lpstr>
      <vt:lpstr>Berlin</vt:lpstr>
      <vt:lpstr>Microsoft Equation 3.0</vt:lpstr>
      <vt:lpstr>Data Communication and Computer Network BLM3051</vt:lpstr>
      <vt:lpstr>Lecture Information Form - Weekly Subjects</vt:lpstr>
      <vt:lpstr>OSI Reference Model - Reminding</vt:lpstr>
      <vt:lpstr>Signals</vt:lpstr>
      <vt:lpstr>Signals – Con’t</vt:lpstr>
      <vt:lpstr>Analog Signals</vt:lpstr>
      <vt:lpstr>Analog Signals – Con’t</vt:lpstr>
      <vt:lpstr>Digital Signals</vt:lpstr>
      <vt:lpstr>Elements that Negatively Affect Communication</vt:lpstr>
      <vt:lpstr>Data Carrying Capacity</vt:lpstr>
      <vt:lpstr>Data Carrying Capacity – Con’t</vt:lpstr>
      <vt:lpstr>Example</vt:lpstr>
      <vt:lpstr>Coding of Signals</vt:lpstr>
      <vt:lpstr>Digital – Digital Coding</vt:lpstr>
      <vt:lpstr>Digital2Digital – Unipolar Coding</vt:lpstr>
      <vt:lpstr>Digital2Digital – Polar Coding</vt:lpstr>
      <vt:lpstr>Digital2Digital – Bipolar Coding</vt:lpstr>
      <vt:lpstr>Analog – Digital Coding</vt:lpstr>
      <vt:lpstr>Analog – Digital Coding – Con’t</vt:lpstr>
      <vt:lpstr>Analog – Digital Coding - Nyquist Theorem </vt:lpstr>
      <vt:lpstr>Transmission of the Analog Signal over the Digital Network</vt:lpstr>
      <vt:lpstr>Digital – Analog Coding</vt:lpstr>
      <vt:lpstr>Analog – Digital Coding - Concepts</vt:lpstr>
      <vt:lpstr>Analog – Analog Coding</vt:lpstr>
      <vt:lpstr>Digital Data Transmission Techniques</vt:lpstr>
      <vt:lpstr>Parallel Transmission</vt:lpstr>
      <vt:lpstr>Parallel Transmission – Con’t</vt:lpstr>
      <vt:lpstr>Parallel Transmission – Con’t</vt:lpstr>
      <vt:lpstr>Serial Transmission</vt:lpstr>
      <vt:lpstr>Serial Transmission – Con’t</vt:lpstr>
      <vt:lpstr>Asynchronous Serial Transmission</vt:lpstr>
      <vt:lpstr>Asynchronous Serial Transmission – Con’t</vt:lpstr>
      <vt:lpstr>Asynchronous Serial Transmission – Con’t</vt:lpstr>
      <vt:lpstr>Synchronous Serial Transmission</vt:lpstr>
      <vt:lpstr>Synchronous Serial Transmission – Con’t</vt:lpstr>
      <vt:lpstr>Asynchronous ST vs Synchronous ST</vt:lpstr>
      <vt:lpstr>Thank you for your listening.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 Seviye Programlama BLM2021</dc:title>
  <dc:subject/>
  <dc:creator>Furkan Çakmak</dc:creator>
  <cp:keywords/>
  <dc:description/>
  <cp:lastModifiedBy>FÇ</cp:lastModifiedBy>
  <cp:revision>236</cp:revision>
  <cp:lastPrinted>2020-09-29T13:15:23Z</cp:lastPrinted>
  <dcterms:created xsi:type="dcterms:W3CDTF">2018-09-21T17:55:59Z</dcterms:created>
  <dcterms:modified xsi:type="dcterms:W3CDTF">2024-01-31T11:24:46Z</dcterms:modified>
  <cp:category/>
</cp:coreProperties>
</file>